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57" r:id="rId4"/>
    <p:sldId id="258" r:id="rId5"/>
    <p:sldId id="259" r:id="rId6"/>
    <p:sldId id="260" r:id="rId7"/>
    <p:sldId id="278" r:id="rId8"/>
    <p:sldId id="277" r:id="rId9"/>
    <p:sldId id="267" r:id="rId10"/>
    <p:sldId id="269" r:id="rId11"/>
    <p:sldId id="279" r:id="rId12"/>
    <p:sldId id="262" r:id="rId13"/>
    <p:sldId id="271" r:id="rId14"/>
    <p:sldId id="263" r:id="rId15"/>
    <p:sldId id="272" r:id="rId16"/>
    <p:sldId id="273" r:id="rId17"/>
    <p:sldId id="274" r:id="rId18"/>
    <p:sldId id="275" r:id="rId19"/>
    <p:sldId id="265" r:id="rId20"/>
    <p:sldId id="276" r:id="rId21"/>
    <p:sldId id="266" r:id="rId22"/>
  </p:sldIdLst>
  <p:sldSz cx="9144000" cy="5143500" type="screen16x9"/>
  <p:notesSz cx="6858000" cy="9144000"/>
  <p:embeddedFontLst>
    <p:embeddedFont>
      <p:font typeface="Rubik" panose="020B0604020202020204" charset="-79"/>
      <p:regular r:id="rId24"/>
      <p:bold r:id="rId25"/>
      <p:italic r:id="rId26"/>
      <p:boldItalic r:id="rId27"/>
    </p:embeddedFont>
    <p:embeddedFont>
      <p:font typeface="Rubik Light" panose="020B0604020202020204" charset="-79"/>
      <p:regular r:id="rId28"/>
      <p:bold r:id="rId29"/>
      <p:italic r:id="rId30"/>
      <p:boldItalic r:id="rId31"/>
    </p:embeddedFont>
    <p:embeddedFont>
      <p:font typeface="Rubik Medium" panose="020B0604020202020204" charset="-79"/>
      <p:regular r:id="rId32"/>
      <p:bold r:id="rId33"/>
      <p:italic r:id="rId34"/>
      <p:boldItalic r:id="rId35"/>
    </p:embeddedFont>
    <p:embeddedFont>
      <p:font typeface="Rubik SemiBold" panose="020B0604020202020204" charset="-79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08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8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93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704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613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65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9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51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90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27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ookerstudio.google.com/reporting/1b46ca91-21e9-43a1-9f44-928b3ec65c1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ithub.com/hanifshalahuddin/rakamin_kf_analytics_2024_0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be.com/playlist?list=PLE3mB25Dgr5G-pcZCnO9leJTAV6dThX9Q&amp;si=jOs0l_FfqtmaDLF2" TargetMode="External"/><Relationship Id="rId5" Type="http://schemas.openxmlformats.org/officeDocument/2006/relationships/hyperlink" Target="https://drive.google.com/drive/folders/1LFD7R1IRy6niXhrrVVColsLytt3hiuim?usp=sharing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hanif-shalahuddin-386533236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349725"/>
            <a:ext cx="6239100" cy="18466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0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Performance Analytics at PT Kimia Farma Tbk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ID" sz="24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</a:t>
            </a:r>
            <a:r>
              <a:rPr lang="en" sz="24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usiness Year 2020-2023</a:t>
            </a:r>
            <a:endParaRPr sz="105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H</a:t>
            </a: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anif Shalahuddin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08AA1-8023-4947-9D8F-67AED625F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488" y="1580504"/>
            <a:ext cx="2659092" cy="1995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C7F84-405A-4B66-8772-374C1AC78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665" y="1580504"/>
            <a:ext cx="2236250" cy="19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111;g265ee868302_0_99">
            <a:extLst>
              <a:ext uri="{FF2B5EF4-FFF2-40B4-BE49-F238E27FC236}">
                <a16:creationId xmlns:a16="http://schemas.microsoft.com/office/drawing/2014/main" id="{1508D754-80EF-4132-AA72-64FAFFE0B878}"/>
              </a:ext>
            </a:extLst>
          </p:cNvPr>
          <p:cNvSpPr txBox="1"/>
          <p:nvPr/>
        </p:nvSpPr>
        <p:spPr>
          <a:xfrm>
            <a:off x="340500" y="1406350"/>
            <a:ext cx="8340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b="1" dirty="0" err="1">
                <a:latin typeface="Rubik"/>
                <a:cs typeface="Rubik"/>
              </a:rPr>
              <a:t>Penjelasan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mengenai</a:t>
            </a:r>
            <a:r>
              <a:rPr lang="en-ID" sz="1200" b="1" dirty="0">
                <a:latin typeface="Rubik"/>
                <a:cs typeface="Rubik"/>
              </a:rPr>
              <a:t> project </a:t>
            </a:r>
            <a:r>
              <a:rPr lang="en-ID" sz="1200" b="1" dirty="0" err="1">
                <a:latin typeface="Rubik"/>
                <a:cs typeface="Rubik"/>
              </a:rPr>
              <a:t>ini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dapat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diakses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secara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lengkap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melalui</a:t>
            </a:r>
            <a:r>
              <a:rPr lang="en-ID" sz="1200" b="1" dirty="0">
                <a:latin typeface="Rubik"/>
                <a:cs typeface="Rubik"/>
              </a:rPr>
              <a:t> Google Drive </a:t>
            </a:r>
            <a:r>
              <a:rPr lang="en-ID" sz="1200" b="1" dirty="0" err="1">
                <a:latin typeface="Rubik"/>
                <a:cs typeface="Rubik"/>
              </a:rPr>
              <a:t>atau</a:t>
            </a:r>
            <a:r>
              <a:rPr lang="en-ID" sz="1200" b="1" dirty="0">
                <a:latin typeface="Rubik"/>
                <a:cs typeface="Rubik"/>
              </a:rPr>
              <a:t> YouTube. File </a:t>
            </a:r>
            <a:r>
              <a:rPr lang="en-ID" sz="1200" b="1" dirty="0" err="1">
                <a:latin typeface="Rubik"/>
                <a:cs typeface="Rubik"/>
              </a:rPr>
              <a:t>pengerjaan</a:t>
            </a:r>
            <a:r>
              <a:rPr lang="en-ID" sz="1200" b="1" dirty="0">
                <a:latin typeface="Rubik"/>
                <a:cs typeface="Rubik"/>
              </a:rPr>
              <a:t> juga </a:t>
            </a:r>
            <a:r>
              <a:rPr lang="en-ID" sz="1200" b="1" dirty="0" err="1">
                <a:latin typeface="Rubik"/>
                <a:cs typeface="Rubik"/>
              </a:rPr>
              <a:t>dapat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diakses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selengkapnya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melalui</a:t>
            </a:r>
            <a:r>
              <a:rPr lang="en-ID" sz="1200" b="1" dirty="0">
                <a:latin typeface="Rubik"/>
                <a:cs typeface="Rubik"/>
              </a:rPr>
              <a:t> GitHub, </a:t>
            </a:r>
            <a:r>
              <a:rPr lang="en-ID" sz="1200" b="1" dirty="0" err="1">
                <a:latin typeface="Rubik"/>
                <a:cs typeface="Rubik"/>
              </a:rPr>
              <a:t>Selain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itu</a:t>
            </a:r>
            <a:r>
              <a:rPr lang="en-ID" sz="1200" b="1" dirty="0">
                <a:latin typeface="Rubik"/>
                <a:cs typeface="Rubik"/>
              </a:rPr>
              <a:t>, </a:t>
            </a:r>
            <a:r>
              <a:rPr lang="en-ID" sz="1200" b="1" dirty="0" err="1">
                <a:latin typeface="Rubik"/>
                <a:cs typeface="Rubik"/>
              </a:rPr>
              <a:t>hasil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akhir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dari</a:t>
            </a:r>
            <a:r>
              <a:rPr lang="en-ID" sz="1200" b="1" dirty="0">
                <a:latin typeface="Rubik"/>
                <a:cs typeface="Rubik"/>
              </a:rPr>
              <a:t> Dashboard yang </a:t>
            </a:r>
            <a:r>
              <a:rPr lang="en-ID" sz="1200" b="1" dirty="0" err="1">
                <a:latin typeface="Rubik"/>
                <a:cs typeface="Rubik"/>
              </a:rPr>
              <a:t>telah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dibuat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menggunakan</a:t>
            </a:r>
            <a:r>
              <a:rPr lang="en-ID" sz="1200" b="1" dirty="0">
                <a:latin typeface="Rubik"/>
                <a:cs typeface="Rubik"/>
              </a:rPr>
              <a:t> Google </a:t>
            </a:r>
            <a:r>
              <a:rPr lang="en-ID" sz="1200" b="1" dirty="0" err="1">
                <a:latin typeface="Rubik"/>
                <a:cs typeface="Rubik"/>
              </a:rPr>
              <a:t>Looler</a:t>
            </a:r>
            <a:r>
              <a:rPr lang="en-ID" sz="1200" b="1" dirty="0">
                <a:latin typeface="Rubik"/>
                <a:cs typeface="Rubik"/>
              </a:rPr>
              <a:t> Studio juga </a:t>
            </a:r>
            <a:r>
              <a:rPr lang="en-ID" sz="1200" b="1" dirty="0" err="1">
                <a:latin typeface="Rubik"/>
                <a:cs typeface="Rubik"/>
              </a:rPr>
              <a:t>dapat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didemonstrasikan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secara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publik</a:t>
            </a:r>
            <a:r>
              <a:rPr lang="en-ID" sz="1200" b="1" dirty="0">
                <a:latin typeface="Rubik"/>
                <a:cs typeface="Rubik"/>
              </a:rPr>
              <a:t>.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 err="1">
                <a:latin typeface="Rubik"/>
                <a:cs typeface="Rubik"/>
              </a:rPr>
              <a:t>Untuk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mengakses</a:t>
            </a:r>
            <a:r>
              <a:rPr lang="en-ID" sz="1200" b="1" dirty="0">
                <a:latin typeface="Rubik"/>
                <a:cs typeface="Rubik"/>
              </a:rPr>
              <a:t> link Google Drive </a:t>
            </a:r>
            <a:r>
              <a:rPr lang="en-ID" sz="1200" b="1" dirty="0" err="1">
                <a:latin typeface="Rubik"/>
                <a:cs typeface="Rubik"/>
              </a:rPr>
              <a:t>dapat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klik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>
                <a:latin typeface="Rubik"/>
                <a:cs typeface="Rubik"/>
                <a:hlinkClick r:id="rId5"/>
              </a:rPr>
              <a:t>di </a:t>
            </a:r>
            <a:r>
              <a:rPr lang="en-ID" sz="1200" b="1" dirty="0" err="1">
                <a:latin typeface="Rubik"/>
                <a:cs typeface="Rubik"/>
                <a:hlinkClick r:id="rId5"/>
              </a:rPr>
              <a:t>sini</a:t>
            </a:r>
            <a:r>
              <a:rPr lang="en-ID" sz="1200" b="1" dirty="0">
                <a:latin typeface="Rubik"/>
                <a:cs typeface="Rubik"/>
              </a:rPr>
              <a:t>.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 err="1">
                <a:latin typeface="Rubik"/>
                <a:cs typeface="Rubik"/>
              </a:rPr>
              <a:t>Untuk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mengakses</a:t>
            </a:r>
            <a:r>
              <a:rPr lang="en-ID" sz="1200" b="1" dirty="0">
                <a:latin typeface="Rubik"/>
                <a:cs typeface="Rubik"/>
              </a:rPr>
              <a:t> link YouTube </a:t>
            </a:r>
            <a:r>
              <a:rPr lang="en-ID" sz="1200" b="1" dirty="0" err="1">
                <a:latin typeface="Rubik"/>
                <a:cs typeface="Rubik"/>
              </a:rPr>
              <a:t>dapat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klik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>
                <a:latin typeface="Rubik"/>
                <a:cs typeface="Rubik"/>
                <a:hlinkClick r:id="rId6"/>
              </a:rPr>
              <a:t>di </a:t>
            </a:r>
            <a:r>
              <a:rPr lang="en-ID" sz="1200" b="1" dirty="0" err="1">
                <a:latin typeface="Rubik"/>
                <a:cs typeface="Rubik"/>
                <a:hlinkClick r:id="rId6"/>
              </a:rPr>
              <a:t>sini</a:t>
            </a:r>
            <a:r>
              <a:rPr lang="en-ID" sz="1200" b="1" dirty="0">
                <a:latin typeface="Rubik"/>
                <a:cs typeface="Rubik"/>
              </a:rPr>
              <a:t>.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 err="1">
                <a:latin typeface="Rubik"/>
                <a:cs typeface="Rubik"/>
                <a:sym typeface="Rubik"/>
              </a:rPr>
              <a:t>Untuk</a:t>
            </a:r>
            <a:r>
              <a:rPr lang="en-ID" sz="1200" b="1" dirty="0">
                <a:latin typeface="Rubik"/>
                <a:cs typeface="Rubik"/>
                <a:sym typeface="Rubik"/>
              </a:rPr>
              <a:t> </a:t>
            </a:r>
            <a:r>
              <a:rPr lang="en-ID" sz="1200" b="1" dirty="0" err="1">
                <a:latin typeface="Rubik"/>
                <a:cs typeface="Rubik"/>
                <a:sym typeface="Rubik"/>
              </a:rPr>
              <a:t>mengakses</a:t>
            </a:r>
            <a:r>
              <a:rPr lang="en-ID" sz="1200" b="1" dirty="0">
                <a:latin typeface="Rubik"/>
                <a:cs typeface="Rubik"/>
                <a:sym typeface="Rubik"/>
              </a:rPr>
              <a:t> link GitHub </a:t>
            </a:r>
            <a:r>
              <a:rPr lang="en-ID" sz="1200" b="1" dirty="0" err="1">
                <a:latin typeface="Rubik"/>
                <a:cs typeface="Rubik"/>
                <a:sym typeface="Rubik"/>
              </a:rPr>
              <a:t>dapat</a:t>
            </a:r>
            <a:r>
              <a:rPr lang="en-ID" sz="1200" b="1" dirty="0">
                <a:latin typeface="Rubik"/>
                <a:cs typeface="Rubik"/>
                <a:sym typeface="Rubik"/>
              </a:rPr>
              <a:t> </a:t>
            </a:r>
            <a:r>
              <a:rPr lang="en-ID" sz="1200" b="1" dirty="0" err="1">
                <a:latin typeface="Rubik"/>
                <a:cs typeface="Rubik"/>
                <a:sym typeface="Rubik"/>
              </a:rPr>
              <a:t>klik</a:t>
            </a:r>
            <a:r>
              <a:rPr lang="en-ID" sz="1200" b="1" dirty="0">
                <a:latin typeface="Rubik"/>
                <a:cs typeface="Rubik"/>
                <a:sym typeface="Rubik"/>
              </a:rPr>
              <a:t> </a:t>
            </a:r>
            <a:r>
              <a:rPr lang="en-ID" sz="1200" b="1" dirty="0">
                <a:latin typeface="Rubik"/>
                <a:cs typeface="Rubik"/>
                <a:sym typeface="Rubik"/>
                <a:hlinkClick r:id="rId7"/>
              </a:rPr>
              <a:t>di </a:t>
            </a:r>
            <a:r>
              <a:rPr lang="en-ID" sz="1200" b="1" dirty="0" err="1">
                <a:latin typeface="Rubik"/>
                <a:cs typeface="Rubik"/>
                <a:sym typeface="Rubik"/>
                <a:hlinkClick r:id="rId7"/>
              </a:rPr>
              <a:t>sini</a:t>
            </a:r>
            <a:r>
              <a:rPr lang="en-ID" sz="1200" b="1" dirty="0">
                <a:latin typeface="Rubik"/>
                <a:cs typeface="Rubik"/>
                <a:sym typeface="Rubik"/>
              </a:rPr>
              <a:t>.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 err="1">
                <a:latin typeface="Rubik"/>
                <a:cs typeface="Rubik"/>
                <a:sym typeface="Rubik"/>
              </a:rPr>
              <a:t>Untuk</a:t>
            </a:r>
            <a:r>
              <a:rPr lang="en-ID" sz="1200" b="1" dirty="0">
                <a:latin typeface="Rubik"/>
                <a:cs typeface="Rubik"/>
                <a:sym typeface="Rubik"/>
              </a:rPr>
              <a:t> </a:t>
            </a:r>
            <a:r>
              <a:rPr lang="en-ID" sz="1200" b="1" dirty="0" err="1">
                <a:latin typeface="Rubik"/>
                <a:cs typeface="Rubik"/>
                <a:sym typeface="Rubik"/>
              </a:rPr>
              <a:t>mengakses</a:t>
            </a:r>
            <a:r>
              <a:rPr lang="en-ID" sz="1200" b="1" dirty="0">
                <a:latin typeface="Rubik"/>
                <a:cs typeface="Rubik"/>
                <a:sym typeface="Rubik"/>
              </a:rPr>
              <a:t> link Dashboard di Looker Studio </a:t>
            </a:r>
            <a:r>
              <a:rPr lang="en-ID" sz="1200" b="1" dirty="0" err="1">
                <a:latin typeface="Rubik"/>
                <a:cs typeface="Rubik"/>
                <a:sym typeface="Rubik"/>
              </a:rPr>
              <a:t>dapat</a:t>
            </a:r>
            <a:r>
              <a:rPr lang="en-ID" sz="1200" b="1" dirty="0">
                <a:latin typeface="Rubik"/>
                <a:cs typeface="Rubik"/>
                <a:sym typeface="Rubik"/>
              </a:rPr>
              <a:t> </a:t>
            </a:r>
            <a:r>
              <a:rPr lang="en-ID" sz="1200" b="1" dirty="0" err="1">
                <a:latin typeface="Rubik"/>
                <a:cs typeface="Rubik"/>
                <a:sym typeface="Rubik"/>
              </a:rPr>
              <a:t>klik</a:t>
            </a:r>
            <a:r>
              <a:rPr lang="en-ID" sz="1200" b="1" dirty="0">
                <a:latin typeface="Rubik"/>
                <a:cs typeface="Rubik"/>
                <a:sym typeface="Rubik"/>
              </a:rPr>
              <a:t> </a:t>
            </a:r>
            <a:r>
              <a:rPr lang="en-ID" sz="1200" b="1" dirty="0" err="1">
                <a:latin typeface="Rubik"/>
                <a:cs typeface="Rubik"/>
                <a:sym typeface="Rubik"/>
                <a:hlinkClick r:id="rId8"/>
              </a:rPr>
              <a:t>disini</a:t>
            </a:r>
            <a:r>
              <a:rPr lang="en-ID" sz="1200" b="1" dirty="0">
                <a:latin typeface="Rubik"/>
                <a:cs typeface="Rubik"/>
                <a:sym typeface="Rubik"/>
              </a:rPr>
              <a:t>.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D" sz="1200" b="1" dirty="0">
              <a:latin typeface="Rubik"/>
              <a:cs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55847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/>
          <p:cNvSpPr txBox="1"/>
          <p:nvPr/>
        </p:nvSpPr>
        <p:spPr>
          <a:xfrm>
            <a:off x="340500" y="1335962"/>
            <a:ext cx="8463000" cy="249296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ada langkah pertama, kami ditugaskan untuk mengimpor dataset yang telah disediakan ke dalam BigQuery. </a:t>
            </a:r>
            <a:r>
              <a:rPr lang="en-ID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erikut merupakan dataset yang akan diimpor ke dalam BigQuery:</a:t>
            </a:r>
          </a:p>
          <a:p>
            <a:pPr marL="469900" indent="-32702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kf_ﬁnal_transaction.csv,</a:t>
            </a:r>
          </a:p>
          <a:p>
            <a:pPr marL="469900" indent="-32702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kf_inventory.csv,</a:t>
            </a:r>
          </a:p>
          <a:p>
            <a:pPr marL="469900" indent="-32702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kf_kantor_cabang.csv,</a:t>
            </a:r>
          </a:p>
          <a:p>
            <a:pPr marL="469900" indent="-32702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kf_product.csv.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angkah-langkah untuk import Dataset ke BigQuery telah dijelaskan di dalam materi yang telah diberikan oleh Rakamin Academy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"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42875">
              <a:lnSpc>
                <a:spcPct val="100000"/>
              </a:lnSpc>
              <a:tabLst>
                <a:tab pos="469265" algn="l"/>
                <a:tab pos="469900" algn="l"/>
              </a:tabLst>
            </a:pPr>
            <a:endParaRPr lang="en-ID" sz="12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E85ED-BD49-452E-BB57-45085CB81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7" y="1323812"/>
            <a:ext cx="4706285" cy="1656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D12FB-7630-4299-99A4-F1B438F63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038" y="1269046"/>
            <a:ext cx="3572710" cy="34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C935D-644E-46E9-A263-772073670D62}"/>
              </a:ext>
            </a:extLst>
          </p:cNvPr>
          <p:cNvSpPr txBox="1"/>
          <p:nvPr/>
        </p:nvSpPr>
        <p:spPr>
          <a:xfrm>
            <a:off x="-325316" y="929352"/>
            <a:ext cx="5042095" cy="399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2350" marR="302895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endParaRPr lang="en-ID" spc="-10" dirty="0"/>
          </a:p>
          <a:p>
            <a:pPr marL="1022350" lvl="1" indent="-351790"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" dirty="0" err="1"/>
              <a:t>transaction_id</a:t>
            </a:r>
            <a:r>
              <a:rPr lang="en-ID" b="1" spc="5" dirty="0"/>
              <a:t> </a:t>
            </a:r>
            <a:r>
              <a:rPr lang="en-ID" spc="5" dirty="0"/>
              <a:t>: </a:t>
            </a:r>
            <a:r>
              <a:rPr lang="en-ID" spc="5" dirty="0" err="1"/>
              <a:t>kode</a:t>
            </a:r>
            <a:r>
              <a:rPr lang="en-ID" spc="5" dirty="0"/>
              <a:t> id </a:t>
            </a:r>
            <a:r>
              <a:rPr lang="en-ID" spc="5" dirty="0" err="1"/>
              <a:t>transaksi</a:t>
            </a:r>
            <a:r>
              <a:rPr lang="en-ID" spc="5" dirty="0"/>
              <a:t>,</a:t>
            </a:r>
          </a:p>
          <a:p>
            <a:pPr marL="1022350" lvl="1" indent="-351790"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" dirty="0"/>
              <a:t>date</a:t>
            </a:r>
            <a:r>
              <a:rPr lang="en-ID" spc="5" dirty="0"/>
              <a:t> : </a:t>
            </a:r>
            <a:r>
              <a:rPr lang="en-ID" spc="5" dirty="0" err="1"/>
              <a:t>tanggal</a:t>
            </a:r>
            <a:r>
              <a:rPr lang="en-ID" spc="5" dirty="0"/>
              <a:t> </a:t>
            </a:r>
            <a:r>
              <a:rPr lang="en-ID" spc="5" dirty="0" err="1"/>
              <a:t>transaksi</a:t>
            </a:r>
            <a:r>
              <a:rPr lang="en-ID" spc="5" dirty="0"/>
              <a:t> </a:t>
            </a:r>
            <a:r>
              <a:rPr lang="en-ID" spc="5" dirty="0" err="1"/>
              <a:t>dilakukan</a:t>
            </a:r>
            <a:r>
              <a:rPr lang="en-ID" spc="5" dirty="0"/>
              <a:t>,</a:t>
            </a:r>
          </a:p>
          <a:p>
            <a:pPr marL="1022350" lvl="1" indent="-351790"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" dirty="0" err="1"/>
              <a:t>branch_id</a:t>
            </a:r>
            <a:r>
              <a:rPr lang="en-ID" b="1" spc="5" dirty="0"/>
              <a:t> </a:t>
            </a:r>
            <a:r>
              <a:rPr lang="en-ID" spc="5" dirty="0"/>
              <a:t>: </a:t>
            </a:r>
            <a:r>
              <a:rPr lang="en-ID" spc="5" dirty="0" err="1"/>
              <a:t>kode</a:t>
            </a:r>
            <a:r>
              <a:rPr lang="en-ID" spc="5" dirty="0"/>
              <a:t> id </a:t>
            </a:r>
            <a:r>
              <a:rPr lang="en-ID" spc="5" dirty="0" err="1"/>
              <a:t>cabang</a:t>
            </a:r>
            <a:r>
              <a:rPr lang="en-ID" spc="5" dirty="0"/>
              <a:t> Kimia </a:t>
            </a:r>
            <a:r>
              <a:rPr lang="en-ID" spc="5" dirty="0" err="1"/>
              <a:t>Farma</a:t>
            </a:r>
            <a:r>
              <a:rPr lang="en-ID" spc="5" dirty="0"/>
              <a:t>,</a:t>
            </a:r>
          </a:p>
          <a:p>
            <a:pPr marL="1022350" lvl="1" indent="-351790"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" dirty="0" err="1"/>
              <a:t>branch_name</a:t>
            </a:r>
            <a:r>
              <a:rPr lang="en-ID" b="1" spc="5" dirty="0"/>
              <a:t> </a:t>
            </a:r>
            <a:r>
              <a:rPr lang="en-ID" spc="5" dirty="0"/>
              <a:t>: </a:t>
            </a:r>
            <a:r>
              <a:rPr lang="en-ID" spc="5" dirty="0" err="1"/>
              <a:t>nama</a:t>
            </a:r>
            <a:r>
              <a:rPr lang="en-ID" spc="5" dirty="0"/>
              <a:t> </a:t>
            </a:r>
            <a:r>
              <a:rPr lang="en-ID" spc="5" dirty="0" err="1"/>
              <a:t>cabang</a:t>
            </a:r>
            <a:r>
              <a:rPr lang="en-ID" spc="5" dirty="0"/>
              <a:t> Kimia </a:t>
            </a:r>
            <a:r>
              <a:rPr lang="en-ID" spc="5" dirty="0" err="1"/>
              <a:t>Farma</a:t>
            </a:r>
            <a:r>
              <a:rPr lang="en-ID" spc="5" dirty="0"/>
              <a:t>,</a:t>
            </a:r>
          </a:p>
          <a:p>
            <a:pPr marL="1022350" lvl="1" indent="-351790"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" dirty="0" err="1"/>
              <a:t>kota</a:t>
            </a:r>
            <a:r>
              <a:rPr lang="en-ID" spc="5" dirty="0"/>
              <a:t> : </a:t>
            </a:r>
            <a:r>
              <a:rPr lang="en-ID" spc="5" dirty="0" err="1"/>
              <a:t>kota</a:t>
            </a:r>
            <a:r>
              <a:rPr lang="en-ID" spc="5" dirty="0"/>
              <a:t> </a:t>
            </a:r>
            <a:r>
              <a:rPr lang="en-ID" spc="5" dirty="0" err="1"/>
              <a:t>cabang</a:t>
            </a:r>
            <a:r>
              <a:rPr lang="en-ID" spc="5" dirty="0"/>
              <a:t> Kimia </a:t>
            </a:r>
            <a:r>
              <a:rPr lang="en-ID" spc="5" dirty="0" err="1"/>
              <a:t>Farma</a:t>
            </a:r>
            <a:r>
              <a:rPr lang="en-ID" spc="5" dirty="0"/>
              <a:t>,</a:t>
            </a:r>
          </a:p>
          <a:p>
            <a:pPr marL="1022350" marR="5080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" dirty="0" err="1"/>
              <a:t>provinsi</a:t>
            </a:r>
            <a:r>
              <a:rPr lang="en-ID" b="1" spc="5" dirty="0"/>
              <a:t> </a:t>
            </a:r>
            <a:r>
              <a:rPr lang="en-ID" spc="5" dirty="0"/>
              <a:t>: </a:t>
            </a:r>
            <a:r>
              <a:rPr lang="en-ID" spc="5" dirty="0" err="1"/>
              <a:t>provinsi</a:t>
            </a:r>
            <a:r>
              <a:rPr lang="en-ID" spc="5" dirty="0"/>
              <a:t> </a:t>
            </a:r>
            <a:r>
              <a:rPr lang="en-ID" spc="5" dirty="0" err="1"/>
              <a:t>cabang</a:t>
            </a:r>
            <a:r>
              <a:rPr lang="en-ID" spc="5" dirty="0"/>
              <a:t> Kimia </a:t>
            </a:r>
            <a:r>
              <a:rPr lang="en-ID" spc="5" dirty="0" err="1"/>
              <a:t>Farma</a:t>
            </a:r>
            <a:r>
              <a:rPr lang="en-ID" spc="5" dirty="0"/>
              <a:t>,</a:t>
            </a:r>
            <a:endParaRPr lang="en-ID" spc="-30" dirty="0"/>
          </a:p>
          <a:p>
            <a:pPr marL="1022350" marR="5080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-30" dirty="0" err="1"/>
              <a:t>r</a:t>
            </a:r>
            <a:r>
              <a:rPr lang="en-ID" b="1" spc="30" dirty="0" err="1"/>
              <a:t>a</a:t>
            </a:r>
            <a:r>
              <a:rPr lang="en-ID" b="1" spc="90" dirty="0" err="1"/>
              <a:t>ting_cabang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90" dirty="0"/>
              <a:t> </a:t>
            </a:r>
            <a:r>
              <a:rPr lang="en-ID" spc="15" dirty="0" err="1"/>
              <a:t>penilaian</a:t>
            </a:r>
            <a:r>
              <a:rPr lang="en-ID" spc="-90" dirty="0"/>
              <a:t> </a:t>
            </a:r>
            <a:r>
              <a:rPr lang="en-ID" spc="-25" dirty="0" err="1"/>
              <a:t>k</a:t>
            </a:r>
            <a:r>
              <a:rPr lang="en-ID" spc="85" dirty="0" err="1"/>
              <a:t>onsumen</a:t>
            </a:r>
            <a:r>
              <a:rPr lang="en-ID" spc="-125" dirty="0"/>
              <a:t> </a:t>
            </a:r>
            <a:r>
              <a:rPr lang="en-ID" spc="35" dirty="0" err="1"/>
              <a:t>terhadap</a:t>
            </a:r>
            <a:r>
              <a:rPr lang="en-ID" spc="-90" dirty="0"/>
              <a:t> </a:t>
            </a:r>
            <a:r>
              <a:rPr lang="en-ID" spc="80" dirty="0" err="1"/>
              <a:t>cabang</a:t>
            </a:r>
            <a:r>
              <a:rPr lang="en-ID" spc="-90" dirty="0"/>
              <a:t> </a:t>
            </a:r>
            <a:r>
              <a:rPr lang="en-ID" spc="5" dirty="0"/>
              <a:t>Kimia  </a:t>
            </a:r>
            <a:r>
              <a:rPr lang="en-ID" spc="40" dirty="0" err="1"/>
              <a:t>Farma</a:t>
            </a:r>
            <a:endParaRPr lang="en-ID" spc="40" dirty="0"/>
          </a:p>
          <a:p>
            <a:pPr marL="1022350" marR="860425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85" dirty="0" err="1"/>
              <a:t>customer_name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90" dirty="0"/>
              <a:t> </a:t>
            </a:r>
            <a:r>
              <a:rPr lang="en-ID" spc="65" dirty="0"/>
              <a:t>Nama</a:t>
            </a:r>
            <a:r>
              <a:rPr lang="en-ID" spc="-90" dirty="0"/>
              <a:t> </a:t>
            </a:r>
            <a:r>
              <a:rPr lang="en-ID" spc="60" dirty="0"/>
              <a:t>customer</a:t>
            </a:r>
            <a:r>
              <a:rPr lang="en-ID" spc="-170" dirty="0"/>
              <a:t> </a:t>
            </a:r>
            <a:r>
              <a:rPr lang="en-ID" spc="55" dirty="0"/>
              <a:t>y</a:t>
            </a:r>
            <a:r>
              <a:rPr lang="en-ID" spc="95" dirty="0"/>
              <a:t>ang</a:t>
            </a:r>
            <a:r>
              <a:rPr lang="en-ID" spc="-90" dirty="0"/>
              <a:t> </a:t>
            </a:r>
            <a:r>
              <a:rPr lang="en-ID" spc="15" dirty="0" err="1"/>
              <a:t>mela</a:t>
            </a:r>
            <a:r>
              <a:rPr lang="en-ID" spc="10" dirty="0" err="1"/>
              <a:t>k</a:t>
            </a:r>
            <a:r>
              <a:rPr lang="en-ID" spc="55" dirty="0" err="1"/>
              <a:t>u</a:t>
            </a:r>
            <a:r>
              <a:rPr lang="en-ID" spc="30" dirty="0" err="1"/>
              <a:t>k</a:t>
            </a:r>
            <a:r>
              <a:rPr lang="en-ID" spc="50" dirty="0" err="1"/>
              <a:t>an</a:t>
            </a:r>
            <a:r>
              <a:rPr lang="en-ID" spc="50" dirty="0"/>
              <a:t>  </a:t>
            </a:r>
            <a:r>
              <a:rPr lang="en-ID" spc="20" dirty="0" err="1"/>
              <a:t>transaksi</a:t>
            </a:r>
            <a:r>
              <a:rPr lang="en-ID" spc="20" dirty="0"/>
              <a:t>,</a:t>
            </a:r>
          </a:p>
          <a:p>
            <a:pPr marL="1022350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25" dirty="0" err="1"/>
              <a:t>p</a:t>
            </a:r>
            <a:r>
              <a:rPr lang="en-ID" b="1" dirty="0" err="1"/>
              <a:t>r</a:t>
            </a:r>
            <a:r>
              <a:rPr lang="en-ID" b="1" spc="80" dirty="0" err="1"/>
              <a:t>oduct_id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90" dirty="0"/>
              <a:t> </a:t>
            </a:r>
            <a:r>
              <a:rPr lang="en-ID" spc="-25" dirty="0" err="1"/>
              <a:t>k</a:t>
            </a:r>
            <a:r>
              <a:rPr lang="en-ID" spc="45" dirty="0" err="1"/>
              <a:t>ode</a:t>
            </a:r>
            <a:r>
              <a:rPr lang="en-ID" spc="-90" dirty="0"/>
              <a:t> </a:t>
            </a:r>
            <a:r>
              <a:rPr lang="en-ID" spc="25" dirty="0"/>
              <a:t>p</a:t>
            </a:r>
            <a:r>
              <a:rPr lang="en-ID" dirty="0"/>
              <a:t>r</a:t>
            </a:r>
            <a:r>
              <a:rPr lang="en-ID" spc="55" dirty="0"/>
              <a:t>oduct</a:t>
            </a:r>
            <a:r>
              <a:rPr lang="en-ID" spc="-90" dirty="0"/>
              <a:t> </a:t>
            </a:r>
            <a:r>
              <a:rPr lang="en-ID" spc="55" dirty="0" err="1"/>
              <a:t>ob</a:t>
            </a:r>
            <a:r>
              <a:rPr lang="en-ID" spc="40" dirty="0" err="1"/>
              <a:t>a</a:t>
            </a:r>
            <a:r>
              <a:rPr lang="en-ID" spc="-100" dirty="0" err="1"/>
              <a:t>t</a:t>
            </a:r>
            <a:r>
              <a:rPr lang="en-ID" spc="-100" dirty="0"/>
              <a:t>,</a:t>
            </a:r>
          </a:p>
          <a:p>
            <a:pPr marL="1022350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25" dirty="0" err="1"/>
              <a:t>p</a:t>
            </a:r>
            <a:r>
              <a:rPr lang="en-ID" b="1" dirty="0" err="1"/>
              <a:t>r</a:t>
            </a:r>
            <a:r>
              <a:rPr lang="en-ID" b="1" spc="90" dirty="0" err="1"/>
              <a:t>oduct_name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90" dirty="0"/>
              <a:t> </a:t>
            </a:r>
            <a:r>
              <a:rPr lang="en-ID" spc="65" dirty="0" err="1"/>
              <a:t>nama</a:t>
            </a:r>
            <a:r>
              <a:rPr lang="en-ID" spc="-90" dirty="0"/>
              <a:t> </a:t>
            </a:r>
            <a:r>
              <a:rPr lang="en-ID" spc="55" dirty="0" err="1"/>
              <a:t>ob</a:t>
            </a:r>
            <a:r>
              <a:rPr lang="en-ID" spc="40" dirty="0" err="1"/>
              <a:t>a</a:t>
            </a:r>
            <a:r>
              <a:rPr lang="en-ID" spc="-100" dirty="0" err="1"/>
              <a:t>t</a:t>
            </a:r>
            <a:r>
              <a:rPr lang="en-ID" spc="-100" dirty="0"/>
              <a:t>,</a:t>
            </a:r>
          </a:p>
          <a:p>
            <a:pPr marL="1022350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0" dirty="0" err="1"/>
              <a:t>actual_price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90" dirty="0"/>
              <a:t> </a:t>
            </a:r>
            <a:r>
              <a:rPr lang="en-ID" spc="45" dirty="0" err="1"/>
              <a:t>ha</a:t>
            </a:r>
            <a:r>
              <a:rPr lang="en-ID" spc="10" dirty="0" err="1"/>
              <a:t>r</a:t>
            </a:r>
            <a:r>
              <a:rPr lang="en-ID" spc="95" dirty="0" err="1"/>
              <a:t>ga</a:t>
            </a:r>
            <a:r>
              <a:rPr lang="en-ID" spc="-90" dirty="0"/>
              <a:t> </a:t>
            </a:r>
            <a:r>
              <a:rPr lang="en-ID" spc="55" dirty="0" err="1"/>
              <a:t>ob</a:t>
            </a:r>
            <a:r>
              <a:rPr lang="en-ID" spc="40" dirty="0" err="1"/>
              <a:t>a</a:t>
            </a:r>
            <a:r>
              <a:rPr lang="en-ID" spc="-100" dirty="0" err="1"/>
              <a:t>t</a:t>
            </a:r>
            <a:r>
              <a:rPr lang="en-ID" spc="-100" dirty="0"/>
              <a:t>,</a:t>
            </a:r>
          </a:p>
          <a:p>
            <a:pPr marL="1022350" marR="302895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65" dirty="0" err="1"/>
              <a:t>discount_percentage</a:t>
            </a:r>
            <a:r>
              <a:rPr lang="en-ID" b="1" spc="-80" dirty="0"/>
              <a:t> </a:t>
            </a:r>
            <a:r>
              <a:rPr lang="en-ID" spc="-180" dirty="0"/>
              <a:t>:</a:t>
            </a:r>
            <a:r>
              <a:rPr lang="en-ID" spc="-75" dirty="0"/>
              <a:t> </a:t>
            </a:r>
            <a:r>
              <a:rPr lang="en-ID" spc="60" dirty="0" err="1"/>
              <a:t>Persentase</a:t>
            </a:r>
            <a:r>
              <a:rPr lang="en-ID" spc="-80" dirty="0"/>
              <a:t> </a:t>
            </a:r>
            <a:r>
              <a:rPr lang="en-ID" spc="45" dirty="0" err="1"/>
              <a:t>diskon</a:t>
            </a:r>
            <a:r>
              <a:rPr lang="en-ID" spc="-120" dirty="0"/>
              <a:t> </a:t>
            </a:r>
            <a:r>
              <a:rPr lang="en-ID" spc="85" dirty="0"/>
              <a:t>yang</a:t>
            </a:r>
            <a:r>
              <a:rPr lang="en-ID" spc="-80" dirty="0"/>
              <a:t> </a:t>
            </a:r>
            <a:r>
              <a:rPr lang="en-ID" spc="10" dirty="0" err="1"/>
              <a:t>diberikan</a:t>
            </a:r>
            <a:r>
              <a:rPr lang="en-ID" spc="10" dirty="0"/>
              <a:t> </a:t>
            </a:r>
            <a:r>
              <a:rPr lang="en-ID" spc="-465" dirty="0"/>
              <a:t> </a:t>
            </a:r>
            <a:r>
              <a:rPr lang="en-ID" spc="50" dirty="0"/>
              <a:t>pada</a:t>
            </a:r>
            <a:r>
              <a:rPr lang="en-ID" spc="-95" dirty="0"/>
              <a:t> </a:t>
            </a:r>
            <a:r>
              <a:rPr lang="en-ID" spc="-10" dirty="0" err="1"/>
              <a:t>obat</a:t>
            </a:r>
            <a:r>
              <a:rPr lang="en-ID" spc="-10" dirty="0"/>
              <a:t>,</a:t>
            </a:r>
          </a:p>
          <a:p>
            <a:pPr marL="1022350" lvl="1" indent="-351790">
              <a:buFont typeface="Tahoma"/>
              <a:buChar char="●"/>
              <a:tabLst>
                <a:tab pos="1022350" algn="l"/>
                <a:tab pos="1022985" algn="l"/>
              </a:tabLst>
            </a:pPr>
            <a:endParaRPr lang="en-ID" spc="5" dirty="0"/>
          </a:p>
          <a:p>
            <a:pPr marL="461010" lvl="1">
              <a:lnSpc>
                <a:spcPct val="100000"/>
              </a:lnSpc>
              <a:tabLst>
                <a:tab pos="812165" algn="l"/>
                <a:tab pos="812800" algn="l"/>
              </a:tabLst>
            </a:pP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DACDB-497F-4F4F-822D-FD13E0F4DD52}"/>
              </a:ext>
            </a:extLst>
          </p:cNvPr>
          <p:cNvSpPr txBox="1"/>
          <p:nvPr/>
        </p:nvSpPr>
        <p:spPr>
          <a:xfrm>
            <a:off x="3824584" y="1052338"/>
            <a:ext cx="489291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2350" marR="77470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85" dirty="0" err="1"/>
              <a:t>persentase_gross_laba</a:t>
            </a:r>
            <a:r>
              <a:rPr lang="en-ID" b="1" spc="-80" dirty="0"/>
              <a:t> </a:t>
            </a:r>
            <a:r>
              <a:rPr lang="en-ID" spc="-180" dirty="0"/>
              <a:t>:</a:t>
            </a:r>
            <a:r>
              <a:rPr lang="en-ID" spc="-75" dirty="0"/>
              <a:t> </a:t>
            </a:r>
            <a:r>
              <a:rPr lang="en-ID" spc="60" dirty="0" err="1"/>
              <a:t>Persentase</a:t>
            </a:r>
            <a:r>
              <a:rPr lang="en-ID" spc="-75" dirty="0"/>
              <a:t> </a:t>
            </a:r>
            <a:r>
              <a:rPr lang="en-ID" spc="15" dirty="0" err="1"/>
              <a:t>laba</a:t>
            </a:r>
            <a:r>
              <a:rPr lang="en-ID" spc="-120" dirty="0"/>
              <a:t> </a:t>
            </a:r>
            <a:r>
              <a:rPr lang="en-ID" spc="85" dirty="0"/>
              <a:t>yang</a:t>
            </a:r>
            <a:r>
              <a:rPr lang="en-ID" spc="-75" dirty="0"/>
              <a:t> </a:t>
            </a:r>
            <a:r>
              <a:rPr lang="en-ID" spc="70" dirty="0" err="1"/>
              <a:t>seharusnya</a:t>
            </a:r>
            <a:r>
              <a:rPr lang="en-ID" spc="70" dirty="0"/>
              <a:t> </a:t>
            </a:r>
            <a:r>
              <a:rPr lang="en-ID" spc="-470" dirty="0"/>
              <a:t> </a:t>
            </a:r>
            <a:r>
              <a:rPr lang="en-ID" spc="5" dirty="0" err="1"/>
              <a:t>diterima</a:t>
            </a:r>
            <a:r>
              <a:rPr lang="en-ID" spc="-95" dirty="0"/>
              <a:t> </a:t>
            </a:r>
            <a:r>
              <a:rPr lang="en-ID" spc="5" dirty="0" err="1"/>
              <a:t>dari</a:t>
            </a:r>
            <a:r>
              <a:rPr lang="en-ID" spc="-90" dirty="0"/>
              <a:t> </a:t>
            </a:r>
            <a:r>
              <a:rPr lang="en-ID" spc="35" dirty="0" err="1"/>
              <a:t>obat</a:t>
            </a:r>
            <a:r>
              <a:rPr lang="en-ID" spc="-90" dirty="0"/>
              <a:t> </a:t>
            </a:r>
            <a:r>
              <a:rPr lang="en-ID" spc="75" dirty="0" err="1"/>
              <a:t>dengan</a:t>
            </a:r>
            <a:r>
              <a:rPr lang="en-ID" spc="-90" dirty="0"/>
              <a:t> </a:t>
            </a:r>
            <a:r>
              <a:rPr lang="en-ID" spc="35" dirty="0" err="1"/>
              <a:t>ketentuan</a:t>
            </a:r>
            <a:r>
              <a:rPr lang="en-ID" spc="-90" dirty="0"/>
              <a:t> </a:t>
            </a:r>
            <a:r>
              <a:rPr lang="en-ID" spc="-15" dirty="0" err="1"/>
              <a:t>berikut</a:t>
            </a:r>
            <a:r>
              <a:rPr lang="en-ID" spc="-15" dirty="0"/>
              <a:t>:</a:t>
            </a:r>
          </a:p>
          <a:p>
            <a:pPr marL="1593850" lvl="1" indent="-351790">
              <a:lnSpc>
                <a:spcPct val="100000"/>
              </a:lnSpc>
              <a:buFont typeface="Tahoma"/>
              <a:buChar char="■"/>
              <a:tabLst>
                <a:tab pos="1593850" algn="l"/>
                <a:tab pos="1594485" algn="l"/>
              </a:tabLst>
            </a:pPr>
            <a:r>
              <a:rPr lang="en-ID" spc="-90" dirty="0"/>
              <a:t>Harga &lt;= Rp 50.000 -&gt; </a:t>
            </a:r>
            <a:r>
              <a:rPr lang="en-ID" spc="-90" dirty="0" err="1"/>
              <a:t>laba</a:t>
            </a:r>
            <a:r>
              <a:rPr lang="en-ID" spc="-90" dirty="0"/>
              <a:t> 10%</a:t>
            </a:r>
          </a:p>
          <a:p>
            <a:pPr marL="1593850" lvl="1" indent="-351790">
              <a:lnSpc>
                <a:spcPct val="100000"/>
              </a:lnSpc>
              <a:buFont typeface="Tahoma"/>
              <a:buChar char="■"/>
              <a:tabLst>
                <a:tab pos="1593850" algn="l"/>
                <a:tab pos="1594485" algn="l"/>
              </a:tabLst>
            </a:pPr>
            <a:r>
              <a:rPr lang="en-ID" spc="-90" dirty="0"/>
              <a:t>Harga &gt; Rp 50.000 - 100.000 -&gt; </a:t>
            </a:r>
            <a:r>
              <a:rPr lang="en-ID" spc="-90" dirty="0" err="1"/>
              <a:t>laba</a:t>
            </a:r>
            <a:r>
              <a:rPr lang="en-ID" spc="-90" dirty="0"/>
              <a:t> 15%</a:t>
            </a:r>
          </a:p>
          <a:p>
            <a:pPr marL="1593850" lvl="1" indent="-351790">
              <a:lnSpc>
                <a:spcPct val="100000"/>
              </a:lnSpc>
              <a:buFont typeface="Tahoma"/>
              <a:buChar char="■"/>
              <a:tabLst>
                <a:tab pos="1593850" algn="l"/>
                <a:tab pos="1594485" algn="l"/>
              </a:tabLst>
            </a:pPr>
            <a:r>
              <a:rPr lang="en-ID" spc="-90" dirty="0"/>
              <a:t>Harga &gt; Rp 100.000 - 300.000 -&gt; </a:t>
            </a:r>
            <a:r>
              <a:rPr lang="en-ID" spc="-90" dirty="0" err="1"/>
              <a:t>laba</a:t>
            </a:r>
            <a:r>
              <a:rPr lang="en-ID" spc="-90" dirty="0"/>
              <a:t> 20%</a:t>
            </a:r>
          </a:p>
          <a:p>
            <a:pPr marL="1593850" lvl="1" indent="-351790">
              <a:lnSpc>
                <a:spcPct val="100000"/>
              </a:lnSpc>
              <a:buFont typeface="Tahoma"/>
              <a:buChar char="■"/>
              <a:tabLst>
                <a:tab pos="1593850" algn="l"/>
                <a:tab pos="1594485" algn="l"/>
              </a:tabLst>
            </a:pPr>
            <a:r>
              <a:rPr lang="en-ID" spc="-90" dirty="0"/>
              <a:t>Harga &gt; Rp 300.000 - 500.000 -&gt; </a:t>
            </a:r>
            <a:r>
              <a:rPr lang="en-ID" spc="-90" dirty="0" err="1"/>
              <a:t>laba</a:t>
            </a:r>
            <a:r>
              <a:rPr lang="en-ID" spc="-90" dirty="0"/>
              <a:t> 25%</a:t>
            </a:r>
          </a:p>
          <a:p>
            <a:pPr marL="1593850" lvl="1" indent="-351790">
              <a:lnSpc>
                <a:spcPct val="100000"/>
              </a:lnSpc>
              <a:buFont typeface="Tahoma"/>
              <a:buChar char="■"/>
              <a:tabLst>
                <a:tab pos="1593850" algn="l"/>
                <a:tab pos="1594485" algn="l"/>
              </a:tabLst>
            </a:pPr>
            <a:r>
              <a:rPr lang="en-ID" spc="-90" dirty="0"/>
              <a:t>Harga &gt; Rp 500.000 -&gt; </a:t>
            </a:r>
            <a:r>
              <a:rPr lang="en-ID" spc="-90" dirty="0" err="1"/>
              <a:t>laba</a:t>
            </a:r>
            <a:r>
              <a:rPr lang="en-ID" spc="-90" dirty="0"/>
              <a:t> 30%,</a:t>
            </a:r>
            <a:endParaRPr lang="en-ID" sz="1650" dirty="0"/>
          </a:p>
          <a:p>
            <a:pPr marL="1022350" indent="-351790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5" dirty="0" err="1"/>
              <a:t>n</a:t>
            </a:r>
            <a:r>
              <a:rPr lang="en-ID" b="1" spc="50" dirty="0" err="1"/>
              <a:t>e</a:t>
            </a:r>
            <a:r>
              <a:rPr lang="en-ID" b="1" spc="80" dirty="0" err="1"/>
              <a:t>tt_sales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90" dirty="0"/>
              <a:t> </a:t>
            </a:r>
            <a:r>
              <a:rPr lang="en-ID" spc="45" dirty="0" err="1"/>
              <a:t>ha</a:t>
            </a:r>
            <a:r>
              <a:rPr lang="en-ID" spc="10" dirty="0" err="1"/>
              <a:t>r</a:t>
            </a:r>
            <a:r>
              <a:rPr lang="en-ID" spc="95" dirty="0" err="1"/>
              <a:t>ga</a:t>
            </a:r>
            <a:r>
              <a:rPr lang="en-ID" spc="-90" dirty="0"/>
              <a:t> </a:t>
            </a:r>
            <a:r>
              <a:rPr lang="en-ID" spc="80" dirty="0" err="1"/>
              <a:t>s</a:t>
            </a:r>
            <a:r>
              <a:rPr lang="en-ID" spc="105" dirty="0" err="1"/>
              <a:t>e</a:t>
            </a:r>
            <a:r>
              <a:rPr lang="en-ID" spc="10" dirty="0" err="1"/>
              <a:t>telah</a:t>
            </a:r>
            <a:r>
              <a:rPr lang="en-ID" spc="-90" dirty="0"/>
              <a:t> </a:t>
            </a:r>
            <a:r>
              <a:rPr lang="en-ID" spc="40" dirty="0" err="1"/>
              <a:t>dis</a:t>
            </a:r>
            <a:r>
              <a:rPr lang="en-ID" spc="10" dirty="0" err="1"/>
              <a:t>k</a:t>
            </a:r>
            <a:r>
              <a:rPr lang="en-ID" spc="-15" dirty="0" err="1"/>
              <a:t>on</a:t>
            </a:r>
            <a:r>
              <a:rPr lang="en-ID" spc="-15" dirty="0"/>
              <a:t>,</a:t>
            </a:r>
          </a:p>
          <a:p>
            <a:pPr marL="1022350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45" dirty="0" err="1"/>
              <a:t>nett_proﬁt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85" dirty="0"/>
              <a:t> </a:t>
            </a:r>
            <a:r>
              <a:rPr lang="en-ID" spc="60" dirty="0" err="1"/>
              <a:t>keuntungan</a:t>
            </a:r>
            <a:r>
              <a:rPr lang="en-ID" spc="-135" dirty="0"/>
              <a:t> </a:t>
            </a:r>
            <a:r>
              <a:rPr lang="en-ID" spc="85" dirty="0"/>
              <a:t>yang</a:t>
            </a:r>
            <a:r>
              <a:rPr lang="en-ID" spc="-85" dirty="0"/>
              <a:t> </a:t>
            </a:r>
            <a:r>
              <a:rPr lang="en-ID" spc="15" dirty="0" err="1"/>
              <a:t>diperoleh</a:t>
            </a:r>
            <a:r>
              <a:rPr lang="en-ID" spc="-90" dirty="0"/>
              <a:t> </a:t>
            </a:r>
            <a:r>
              <a:rPr lang="en-ID" spc="5" dirty="0"/>
              <a:t>Kimia</a:t>
            </a:r>
            <a:r>
              <a:rPr lang="en-ID" spc="-85" dirty="0"/>
              <a:t> </a:t>
            </a:r>
            <a:r>
              <a:rPr lang="en-ID" dirty="0" err="1"/>
              <a:t>Farma</a:t>
            </a:r>
            <a:r>
              <a:rPr lang="en-ID" dirty="0"/>
              <a:t>,</a:t>
            </a:r>
          </a:p>
          <a:p>
            <a:pPr marL="1022350" marR="251460" indent="-351790">
              <a:lnSpc>
                <a:spcPct val="100000"/>
              </a:lnSpc>
              <a:buFont typeface="Tahoma"/>
              <a:buChar char="●"/>
              <a:tabLst>
                <a:tab pos="1022350" algn="l"/>
                <a:tab pos="1022985" algn="l"/>
              </a:tabLst>
            </a:pPr>
            <a:r>
              <a:rPr lang="en-ID" b="1" spc="55" dirty="0" err="1"/>
              <a:t>rating_transaksi</a:t>
            </a:r>
            <a:r>
              <a:rPr lang="en-ID" b="1" spc="-90" dirty="0"/>
              <a:t> </a:t>
            </a:r>
            <a:r>
              <a:rPr lang="en-ID" spc="-180" dirty="0"/>
              <a:t>:</a:t>
            </a:r>
            <a:r>
              <a:rPr lang="en-ID" spc="-85" dirty="0"/>
              <a:t> </a:t>
            </a:r>
            <a:r>
              <a:rPr lang="en-ID" spc="15" dirty="0" err="1"/>
              <a:t>penilaian</a:t>
            </a:r>
            <a:r>
              <a:rPr lang="en-ID" spc="-90" dirty="0"/>
              <a:t> </a:t>
            </a:r>
            <a:r>
              <a:rPr lang="en-ID" spc="75" dirty="0" err="1"/>
              <a:t>konsumen</a:t>
            </a:r>
            <a:r>
              <a:rPr lang="en-ID" spc="-120" dirty="0"/>
              <a:t> </a:t>
            </a:r>
            <a:r>
              <a:rPr lang="en-ID" spc="35" dirty="0" err="1"/>
              <a:t>terhadap</a:t>
            </a:r>
            <a:r>
              <a:rPr lang="en-ID" spc="-125" dirty="0"/>
              <a:t> </a:t>
            </a:r>
            <a:r>
              <a:rPr lang="en-ID" spc="45" dirty="0" err="1"/>
              <a:t>transaksi</a:t>
            </a:r>
            <a:r>
              <a:rPr lang="en-ID" spc="45" dirty="0"/>
              <a:t> </a:t>
            </a:r>
            <a:r>
              <a:rPr lang="en-ID" spc="-465" dirty="0"/>
              <a:t> </a:t>
            </a:r>
            <a:r>
              <a:rPr lang="en-ID" spc="85" dirty="0"/>
              <a:t>yang</a:t>
            </a:r>
            <a:r>
              <a:rPr lang="en-ID" spc="-95" dirty="0"/>
              <a:t> </a:t>
            </a:r>
            <a:r>
              <a:rPr lang="en-ID" dirty="0" err="1"/>
              <a:t>dilakukan</a:t>
            </a:r>
            <a:r>
              <a:rPr lang="en-ID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86F7C-62FD-42AE-863E-982DDF79F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759" y="1248507"/>
            <a:ext cx="6114482" cy="31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C809E-763A-4BFB-B674-903DE01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90" y="1726200"/>
            <a:ext cx="3314987" cy="2743438"/>
          </a:xfrm>
          <a:prstGeom prst="rect">
            <a:avLst/>
          </a:prstGeom>
        </p:spPr>
      </p:pic>
      <p:sp>
        <p:nvSpPr>
          <p:cNvPr id="6" name="Google Shape;111;g265ee868302_0_99">
            <a:extLst>
              <a:ext uri="{FF2B5EF4-FFF2-40B4-BE49-F238E27FC236}">
                <a16:creationId xmlns:a16="http://schemas.microsoft.com/office/drawing/2014/main" id="{F166E088-32C0-4DA6-B1F5-6218A13E6C70}"/>
              </a:ext>
            </a:extLst>
          </p:cNvPr>
          <p:cNvSpPr txBox="1"/>
          <p:nvPr/>
        </p:nvSpPr>
        <p:spPr>
          <a:xfrm>
            <a:off x="340500" y="1178163"/>
            <a:ext cx="8463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>
                <a:latin typeface="Rubik"/>
                <a:cs typeface="Rubik"/>
              </a:rPr>
              <a:t>Grouping table “</a:t>
            </a:r>
            <a:r>
              <a:rPr lang="en-ID" sz="1200" dirty="0" err="1">
                <a:latin typeface="Rubik"/>
                <a:cs typeface="Rubik"/>
              </a:rPr>
              <a:t>Transaksi</a:t>
            </a:r>
            <a:r>
              <a:rPr lang="en-ID" sz="1200" dirty="0">
                <a:latin typeface="Rubik"/>
                <a:cs typeface="Rubik"/>
              </a:rPr>
              <a:t>” dan “Inventory” </a:t>
            </a:r>
            <a:r>
              <a:rPr lang="en-ID" sz="1200" dirty="0" err="1">
                <a:latin typeface="Rubik"/>
                <a:cs typeface="Rubik"/>
              </a:rPr>
              <a:t>berdasarkan</a:t>
            </a:r>
            <a:r>
              <a:rPr lang="en-ID" sz="1200" dirty="0">
                <a:latin typeface="Rubik"/>
                <a:cs typeface="Rubik"/>
              </a:rPr>
              <a:t> “ID </a:t>
            </a:r>
            <a:r>
              <a:rPr lang="en-ID" sz="1200" dirty="0" err="1">
                <a:latin typeface="Rubik"/>
                <a:cs typeface="Rubik"/>
              </a:rPr>
              <a:t>Produk</a:t>
            </a:r>
            <a:r>
              <a:rPr lang="en-ID" sz="1200" dirty="0">
                <a:latin typeface="Rubik"/>
                <a:cs typeface="Rubik"/>
              </a:rPr>
              <a:t>” dan “ID Kantor Cabang”</a:t>
            </a:r>
            <a:endParaRPr sz="1200" dirty="0">
              <a:latin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E518E-9341-43A4-B43A-D66B40512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598" y="1726200"/>
            <a:ext cx="3139712" cy="3170195"/>
          </a:xfrm>
          <a:prstGeom prst="rect">
            <a:avLst/>
          </a:prstGeom>
        </p:spPr>
      </p:pic>
      <p:sp>
        <p:nvSpPr>
          <p:cNvPr id="9" name="Google Shape;136;g23ec2985a68_1_49">
            <a:extLst>
              <a:ext uri="{FF2B5EF4-FFF2-40B4-BE49-F238E27FC236}">
                <a16:creationId xmlns:a16="http://schemas.microsoft.com/office/drawing/2014/main" id="{D941C8A2-F4F5-43CA-9315-9B8D9172C1A1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69297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1;g265ee868302_0_99">
            <a:extLst>
              <a:ext uri="{FF2B5EF4-FFF2-40B4-BE49-F238E27FC236}">
                <a16:creationId xmlns:a16="http://schemas.microsoft.com/office/drawing/2014/main" id="{F166E088-32C0-4DA6-B1F5-6218A13E6C70}"/>
              </a:ext>
            </a:extLst>
          </p:cNvPr>
          <p:cNvSpPr txBox="1"/>
          <p:nvPr/>
        </p:nvSpPr>
        <p:spPr>
          <a:xfrm>
            <a:off x="340500" y="1178163"/>
            <a:ext cx="8463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ubik"/>
                <a:cs typeface="Rubik"/>
                <a:sym typeface="Rubik"/>
              </a:rPr>
              <a:t>Mendefinisikan</a:t>
            </a:r>
            <a:r>
              <a:rPr lang="en-US" sz="1200" dirty="0">
                <a:latin typeface="Rubik"/>
                <a:cs typeface="Rubik"/>
                <a:sym typeface="Rubik"/>
              </a:rPr>
              <a:t> </a:t>
            </a:r>
            <a:r>
              <a:rPr lang="en-US" sz="1200" dirty="0" err="1">
                <a:latin typeface="Rubik"/>
                <a:cs typeface="Rubik"/>
                <a:sym typeface="Rubik"/>
              </a:rPr>
              <a:t>kolom</a:t>
            </a:r>
            <a:r>
              <a:rPr lang="en-US" sz="1200" dirty="0">
                <a:latin typeface="Rubik"/>
                <a:cs typeface="Rubik"/>
                <a:sym typeface="Rubik"/>
              </a:rPr>
              <a:t> “</a:t>
            </a:r>
            <a:r>
              <a:rPr lang="en-US" sz="1200" dirty="0" err="1">
                <a:latin typeface="Rubik"/>
                <a:cs typeface="Rubik"/>
                <a:sym typeface="Rubik"/>
              </a:rPr>
              <a:t>Persentase</a:t>
            </a:r>
            <a:r>
              <a:rPr lang="en-US" sz="1200" dirty="0">
                <a:latin typeface="Rubik"/>
                <a:cs typeface="Rubik"/>
                <a:sym typeface="Rubik"/>
              </a:rPr>
              <a:t> </a:t>
            </a:r>
            <a:r>
              <a:rPr lang="en-US" sz="1200" dirty="0" err="1">
                <a:latin typeface="Rubik"/>
                <a:cs typeface="Rubik"/>
                <a:sym typeface="Rubik"/>
              </a:rPr>
              <a:t>Laba</a:t>
            </a:r>
            <a:r>
              <a:rPr lang="en-US" sz="1200" dirty="0">
                <a:latin typeface="Rubik"/>
                <a:cs typeface="Rubik"/>
                <a:sym typeface="Rubik"/>
              </a:rPr>
              <a:t>” </a:t>
            </a:r>
            <a:r>
              <a:rPr lang="en-US" sz="1200" dirty="0" err="1">
                <a:latin typeface="Rubik"/>
                <a:cs typeface="Rubik"/>
                <a:sym typeface="Rubik"/>
              </a:rPr>
              <a:t>berdasarkan</a:t>
            </a:r>
            <a:r>
              <a:rPr lang="en-US" sz="1200" dirty="0">
                <a:latin typeface="Rubik"/>
                <a:cs typeface="Rubik"/>
                <a:sym typeface="Rubik"/>
              </a:rPr>
              <a:t> </a:t>
            </a:r>
            <a:r>
              <a:rPr lang="en-US" sz="1200" dirty="0" err="1">
                <a:latin typeface="Rubik"/>
                <a:cs typeface="Rubik"/>
                <a:sym typeface="Rubik"/>
              </a:rPr>
              <a:t>harga</a:t>
            </a:r>
            <a:r>
              <a:rPr lang="en-US" sz="1200" dirty="0">
                <a:latin typeface="Rubik"/>
                <a:cs typeface="Rubik"/>
                <a:sym typeface="Rubik"/>
              </a:rPr>
              <a:t> </a:t>
            </a:r>
            <a:r>
              <a:rPr lang="en-US" sz="1200" dirty="0" err="1">
                <a:latin typeface="Rubik"/>
                <a:cs typeface="Rubik"/>
                <a:sym typeface="Rubik"/>
              </a:rPr>
              <a:t>jual</a:t>
            </a:r>
            <a:endParaRPr sz="1200" dirty="0">
              <a:latin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4D730-9849-4513-AE75-E0723D4CF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318" y="2121137"/>
            <a:ext cx="4191363" cy="1844200"/>
          </a:xfrm>
          <a:prstGeom prst="rect">
            <a:avLst/>
          </a:prstGeom>
        </p:spPr>
      </p:pic>
      <p:sp>
        <p:nvSpPr>
          <p:cNvPr id="11" name="Google Shape;136;g23ec2985a68_1_49">
            <a:extLst>
              <a:ext uri="{FF2B5EF4-FFF2-40B4-BE49-F238E27FC236}">
                <a16:creationId xmlns:a16="http://schemas.microsoft.com/office/drawing/2014/main" id="{A76EF42C-1AE7-450C-A867-DA8AED2ECD82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84330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1;g265ee868302_0_99">
            <a:extLst>
              <a:ext uri="{FF2B5EF4-FFF2-40B4-BE49-F238E27FC236}">
                <a16:creationId xmlns:a16="http://schemas.microsoft.com/office/drawing/2014/main" id="{F166E088-32C0-4DA6-B1F5-6218A13E6C70}"/>
              </a:ext>
            </a:extLst>
          </p:cNvPr>
          <p:cNvSpPr txBox="1"/>
          <p:nvPr/>
        </p:nvSpPr>
        <p:spPr>
          <a:xfrm>
            <a:off x="340500" y="1178163"/>
            <a:ext cx="269284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>
                <a:latin typeface="Rubik"/>
                <a:cs typeface="Rubik"/>
              </a:rPr>
              <a:t>Grouping </a:t>
            </a:r>
            <a:r>
              <a:rPr lang="en-ID" sz="1200" dirty="0" err="1">
                <a:latin typeface="Rubik"/>
                <a:cs typeface="Rubik"/>
              </a:rPr>
              <a:t>keempat</a:t>
            </a:r>
            <a:r>
              <a:rPr lang="en-ID" sz="1200" dirty="0">
                <a:latin typeface="Rubik"/>
                <a:cs typeface="Rubik"/>
              </a:rPr>
              <a:t> table </a:t>
            </a:r>
            <a:r>
              <a:rPr lang="en-ID" sz="1200" dirty="0" err="1">
                <a:latin typeface="Rubik"/>
                <a:cs typeface="Rubik"/>
              </a:rPr>
              <a:t>dengan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beberapa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kolom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tambahan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untuk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penyesuaian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berdasarkan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prediksi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kebutuhan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analisis</a:t>
            </a:r>
            <a:r>
              <a:rPr lang="en-ID" sz="1200" dirty="0">
                <a:latin typeface="Rubik"/>
                <a:cs typeface="Rubik"/>
              </a:rPr>
              <a:t> </a:t>
            </a:r>
            <a:r>
              <a:rPr lang="en-ID" sz="1200" dirty="0" err="1">
                <a:latin typeface="Rubik"/>
                <a:cs typeface="Rubik"/>
              </a:rPr>
              <a:t>mendatang</a:t>
            </a:r>
            <a:endParaRPr sz="1200" dirty="0">
              <a:latin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A75B0-8CAA-4EC4-A3AB-C6FD74055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50" y="2179630"/>
            <a:ext cx="3528366" cy="1836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59B99-8063-44AE-9E94-966CBC127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284" y="993338"/>
            <a:ext cx="5182049" cy="3817951"/>
          </a:xfrm>
          <a:prstGeom prst="rect">
            <a:avLst/>
          </a:prstGeom>
        </p:spPr>
      </p:pic>
      <p:sp>
        <p:nvSpPr>
          <p:cNvPr id="12" name="Google Shape;136;g23ec2985a68_1_49">
            <a:extLst>
              <a:ext uri="{FF2B5EF4-FFF2-40B4-BE49-F238E27FC236}">
                <a16:creationId xmlns:a16="http://schemas.microsoft.com/office/drawing/2014/main" id="{70AF9287-5D99-40CE-B5E5-694D3BB9328D}"/>
              </a:ext>
            </a:extLst>
          </p:cNvPr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Graphic 9" descr="Arrow: Slight curve with solid fill">
            <a:extLst>
              <a:ext uri="{FF2B5EF4-FFF2-40B4-BE49-F238E27FC236}">
                <a16:creationId xmlns:a16="http://schemas.microsoft.com/office/drawing/2014/main" id="{EF7FA703-94CB-4E2B-BC3A-5F157BE3E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5235" y="1437712"/>
            <a:ext cx="202100" cy="202100"/>
          </a:xfrm>
          <a:prstGeom prst="rect">
            <a:avLst/>
          </a:prstGeom>
        </p:spPr>
      </p:pic>
      <p:pic>
        <p:nvPicPr>
          <p:cNvPr id="15" name="Graphic 14" descr="Arrow: Slight curve with solid fill">
            <a:extLst>
              <a:ext uri="{FF2B5EF4-FFF2-40B4-BE49-F238E27FC236}">
                <a16:creationId xmlns:a16="http://schemas.microsoft.com/office/drawing/2014/main" id="{FF5C11FB-85C4-4F7D-B116-873C608B3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5235" y="1574872"/>
            <a:ext cx="202100" cy="202100"/>
          </a:xfrm>
          <a:prstGeom prst="rect">
            <a:avLst/>
          </a:prstGeom>
        </p:spPr>
      </p:pic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375D7771-34F1-4DE1-9DA5-EE8A6D303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5235" y="1710476"/>
            <a:ext cx="202100" cy="202100"/>
          </a:xfrm>
          <a:prstGeom prst="rect">
            <a:avLst/>
          </a:prstGeom>
        </p:spPr>
      </p:pic>
      <p:pic>
        <p:nvPicPr>
          <p:cNvPr id="17" name="Graphic 16" descr="Arrow: Slight curve with solid fill">
            <a:extLst>
              <a:ext uri="{FF2B5EF4-FFF2-40B4-BE49-F238E27FC236}">
                <a16:creationId xmlns:a16="http://schemas.microsoft.com/office/drawing/2014/main" id="{1CE92234-BAC9-4D11-A7C9-030EF27821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3415" y="2633150"/>
            <a:ext cx="202100" cy="202100"/>
          </a:xfrm>
          <a:prstGeom prst="rect">
            <a:avLst/>
          </a:prstGeom>
        </p:spPr>
      </p:pic>
      <p:pic>
        <p:nvPicPr>
          <p:cNvPr id="18" name="Graphic 17" descr="Arrow: Slight curve with solid fill">
            <a:extLst>
              <a:ext uri="{FF2B5EF4-FFF2-40B4-BE49-F238E27FC236}">
                <a16:creationId xmlns:a16="http://schemas.microsoft.com/office/drawing/2014/main" id="{7B4B8B8F-93AC-405C-B330-C4F739B394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3415" y="2799545"/>
            <a:ext cx="202100" cy="202100"/>
          </a:xfrm>
          <a:prstGeom prst="rect">
            <a:avLst/>
          </a:prstGeom>
        </p:spPr>
      </p:pic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29410043-0DA0-4607-AE4D-EF6C3CE57D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3415" y="3097919"/>
            <a:ext cx="202100" cy="202100"/>
          </a:xfrm>
          <a:prstGeom prst="rect">
            <a:avLst/>
          </a:prstGeom>
        </p:spPr>
      </p:pic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456A7651-499E-4AF6-8A36-D8F6644EC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3415" y="3247995"/>
            <a:ext cx="202100" cy="202100"/>
          </a:xfrm>
          <a:prstGeom prst="rect">
            <a:avLst/>
          </a:prstGeom>
        </p:spPr>
      </p:pic>
      <p:pic>
        <p:nvPicPr>
          <p:cNvPr id="21" name="Graphic 20" descr="Arrow: Slight curve with solid fill">
            <a:extLst>
              <a:ext uri="{FF2B5EF4-FFF2-40B4-BE49-F238E27FC236}">
                <a16:creationId xmlns:a16="http://schemas.microsoft.com/office/drawing/2014/main" id="{58BF89F6-E232-4041-92F1-E0F9CE5C4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3415" y="3391026"/>
            <a:ext cx="202100" cy="202100"/>
          </a:xfrm>
          <a:prstGeom prst="rect">
            <a:avLst/>
          </a:prstGeom>
        </p:spPr>
      </p:pic>
      <p:pic>
        <p:nvPicPr>
          <p:cNvPr id="22" name="Graphic 21" descr="Arrow: Slight curve with solid fill">
            <a:extLst>
              <a:ext uri="{FF2B5EF4-FFF2-40B4-BE49-F238E27FC236}">
                <a16:creationId xmlns:a16="http://schemas.microsoft.com/office/drawing/2014/main" id="{FDFF5269-EBEC-4187-84EC-1189F37D2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3415" y="4609189"/>
            <a:ext cx="202100" cy="202100"/>
          </a:xfrm>
          <a:prstGeom prst="rect">
            <a:avLst/>
          </a:prstGeom>
        </p:spPr>
      </p:pic>
      <p:pic>
        <p:nvPicPr>
          <p:cNvPr id="26" name="Graphic 25" descr="Arrow: Slight curve with solid fill">
            <a:extLst>
              <a:ext uri="{FF2B5EF4-FFF2-40B4-BE49-F238E27FC236}">
                <a16:creationId xmlns:a16="http://schemas.microsoft.com/office/drawing/2014/main" id="{7BE15E8E-7551-4732-B5B5-3FBE152E4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500" y="4478805"/>
            <a:ext cx="202100" cy="202100"/>
          </a:xfrm>
          <a:prstGeom prst="rect">
            <a:avLst/>
          </a:prstGeom>
        </p:spPr>
      </p:pic>
      <p:pic>
        <p:nvPicPr>
          <p:cNvPr id="27" name="Graphic 26" descr="Arrow: Slight curve with solid fill">
            <a:extLst>
              <a:ext uri="{FF2B5EF4-FFF2-40B4-BE49-F238E27FC236}">
                <a16:creationId xmlns:a16="http://schemas.microsoft.com/office/drawing/2014/main" id="{685DF4A8-BCC1-4D3A-8BE9-5EA682E18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0500" y="4197065"/>
            <a:ext cx="202100" cy="202100"/>
          </a:xfrm>
          <a:prstGeom prst="rect">
            <a:avLst/>
          </a:prstGeom>
        </p:spPr>
      </p:pic>
      <p:sp>
        <p:nvSpPr>
          <p:cNvPr id="28" name="Google Shape;111;g265ee868302_0_99">
            <a:extLst>
              <a:ext uri="{FF2B5EF4-FFF2-40B4-BE49-F238E27FC236}">
                <a16:creationId xmlns:a16="http://schemas.microsoft.com/office/drawing/2014/main" id="{D06F82BF-A273-42C3-BCB8-827F5553411F}"/>
              </a:ext>
            </a:extLst>
          </p:cNvPr>
          <p:cNvSpPr txBox="1"/>
          <p:nvPr/>
        </p:nvSpPr>
        <p:spPr>
          <a:xfrm>
            <a:off x="542600" y="4113464"/>
            <a:ext cx="30662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ubik"/>
                <a:cs typeface="Rubik"/>
                <a:sym typeface="Rubik"/>
              </a:rPr>
              <a:t>K</a:t>
            </a:r>
            <a:r>
              <a:rPr lang="en-ID" sz="1200" dirty="0" err="1">
                <a:latin typeface="Rubik"/>
                <a:cs typeface="Rubik"/>
                <a:sym typeface="Rubik"/>
              </a:rPr>
              <a:t>olom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analisis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tambahan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sesuai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tugas</a:t>
            </a:r>
            <a:endParaRPr sz="1200" dirty="0">
              <a:latin typeface="Rubik"/>
              <a:cs typeface="Rubik"/>
              <a:sym typeface="Rubik"/>
            </a:endParaRPr>
          </a:p>
        </p:txBody>
      </p:sp>
      <p:sp>
        <p:nvSpPr>
          <p:cNvPr id="29" name="Google Shape;111;g265ee868302_0_99">
            <a:extLst>
              <a:ext uri="{FF2B5EF4-FFF2-40B4-BE49-F238E27FC236}">
                <a16:creationId xmlns:a16="http://schemas.microsoft.com/office/drawing/2014/main" id="{0EE65479-8054-40C5-AB5A-EC83A13A7876}"/>
              </a:ext>
            </a:extLst>
          </p:cNvPr>
          <p:cNvSpPr txBox="1"/>
          <p:nvPr/>
        </p:nvSpPr>
        <p:spPr>
          <a:xfrm>
            <a:off x="552276" y="4395204"/>
            <a:ext cx="30662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ubik"/>
                <a:cs typeface="Rubik"/>
                <a:sym typeface="Rubik"/>
              </a:rPr>
              <a:t>K</a:t>
            </a:r>
            <a:r>
              <a:rPr lang="en-ID" sz="1200" dirty="0" err="1">
                <a:latin typeface="Rubik"/>
                <a:cs typeface="Rubik"/>
                <a:sym typeface="Rubik"/>
              </a:rPr>
              <a:t>olom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analisis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tambahan</a:t>
            </a:r>
            <a:r>
              <a:rPr lang="en-ID" sz="1200" dirty="0">
                <a:latin typeface="Rubik"/>
                <a:cs typeface="Rubik"/>
                <a:sym typeface="Rubik"/>
              </a:rPr>
              <a:t> </a:t>
            </a:r>
            <a:r>
              <a:rPr lang="en-ID" sz="1200" dirty="0" err="1">
                <a:latin typeface="Rubik"/>
                <a:cs typeface="Rubik"/>
                <a:sym typeface="Rubik"/>
              </a:rPr>
              <a:t>sendiri</a:t>
            </a:r>
            <a:endParaRPr sz="1200" dirty="0">
              <a:latin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62678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1015632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ada proyek ini, kami diminta untuk membuat sebuah dashboard analisis kinerja Kimia Farma tahun 2020-2023 di Google Looker Studio, yang dibuat berdasarkan tabel analisa yang dibuat sebelumnya pada BigQuery. </a:t>
            </a:r>
            <a:r>
              <a:rPr lang="en-ID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</a:t>
            </a:r>
            <a:r>
              <a:rPr lang="en" sz="12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erikut merupakan cakupan yang harus tercantum dalam dashboard yang akan dibuat: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0E2C9-A841-44C3-88D9-D41E7F894999}"/>
              </a:ext>
            </a:extLst>
          </p:cNvPr>
          <p:cNvSpPr txBox="1"/>
          <p:nvPr/>
        </p:nvSpPr>
        <p:spPr>
          <a:xfrm>
            <a:off x="-60960" y="2280315"/>
            <a:ext cx="8328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Judul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Dashboard</a:t>
            </a: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Summary Dashboard</a:t>
            </a: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Filter Control</a:t>
            </a: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Snapshot Data</a:t>
            </a: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Perbandingan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Pendapatan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Kimia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Farma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tahun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ke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tahun</a:t>
            </a:r>
            <a:endParaRPr lang="en-ID" sz="1200" dirty="0">
              <a:solidFill>
                <a:schemeClr val="dk1"/>
              </a:solidFill>
              <a:latin typeface="Rubik"/>
              <a:cs typeface="Rubik"/>
            </a:endParaRP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Top 10 Total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transaksi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cabang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provinsi</a:t>
            </a:r>
            <a:endParaRPr lang="en-ID" sz="1200" dirty="0">
              <a:solidFill>
                <a:schemeClr val="dk1"/>
              </a:solidFill>
              <a:latin typeface="Rubik"/>
              <a:cs typeface="Rubik"/>
            </a:endParaRP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Top 10 Nett sales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cabang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provinsi</a:t>
            </a:r>
            <a:endParaRPr lang="en-ID" sz="1200" dirty="0">
              <a:solidFill>
                <a:schemeClr val="dk1"/>
              </a:solidFill>
              <a:latin typeface="Rubik"/>
              <a:cs typeface="Rubik"/>
            </a:endParaRP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Top 5 Cabang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Rating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Tertinggi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,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namun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Rating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Transaksi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Terendah</a:t>
            </a:r>
            <a:endParaRPr lang="en-ID" sz="1200" dirty="0">
              <a:solidFill>
                <a:schemeClr val="dk1"/>
              </a:solidFill>
              <a:latin typeface="Rubik"/>
              <a:cs typeface="Rubik"/>
            </a:endParaRP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Indonesia’s Geo Map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Total Profit Masing-masing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Provinsi</a:t>
            </a:r>
            <a:endParaRPr lang="en-ID" sz="1200" dirty="0">
              <a:solidFill>
                <a:schemeClr val="dk1"/>
              </a:solidFill>
              <a:latin typeface="Rubik"/>
              <a:cs typeface="Rubik"/>
            </a:endParaRPr>
          </a:p>
          <a:p>
            <a:pPr marL="869950" lvl="1" indent="-351790">
              <a:lnSpc>
                <a:spcPct val="100000"/>
              </a:lnSpc>
              <a:buFont typeface="+mj-lt"/>
              <a:buAutoNum type="arabicPeriod"/>
              <a:tabLst>
                <a:tab pos="869315" algn="l"/>
                <a:tab pos="869950" algn="l"/>
              </a:tabLst>
            </a:pP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Dan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analisis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lainnya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dapat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anda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/>
                <a:cs typeface="Rubik"/>
              </a:rPr>
              <a:t>eksplorasi</a:t>
            </a:r>
            <a:r>
              <a:rPr lang="en-ID" sz="1200" dirty="0">
                <a:solidFill>
                  <a:schemeClr val="dk1"/>
                </a:solidFill>
                <a:latin typeface="Rubik"/>
                <a:cs typeface="Rubik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1492822-2201-404D-8C83-8EAAD4B8C75C}"/>
              </a:ext>
            </a:extLst>
          </p:cNvPr>
          <p:cNvGrpSpPr/>
          <p:nvPr/>
        </p:nvGrpSpPr>
        <p:grpSpPr>
          <a:xfrm>
            <a:off x="-460875" y="0"/>
            <a:ext cx="6289040" cy="10680700"/>
            <a:chOff x="0" y="0"/>
            <a:chExt cx="6289040" cy="106807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5E5FFC18-E554-4343-A031-DA1CC193473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88630" cy="106807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F79A629-0997-4B08-BB58-5D67404AC0F7}"/>
                </a:ext>
              </a:extLst>
            </p:cNvPr>
            <p:cNvSpPr/>
            <p:nvPr/>
          </p:nvSpPr>
          <p:spPr>
            <a:xfrm>
              <a:off x="3513823" y="3771556"/>
              <a:ext cx="414020" cy="1742439"/>
            </a:xfrm>
            <a:custGeom>
              <a:avLst/>
              <a:gdLst/>
              <a:ahLst/>
              <a:cxnLst/>
              <a:rect l="l" t="t" r="r" b="b"/>
              <a:pathLst>
                <a:path w="414020" h="1742439">
                  <a:moveTo>
                    <a:pt x="413397" y="1541500"/>
                  </a:moveTo>
                  <a:lnTo>
                    <a:pt x="409384" y="1502156"/>
                  </a:lnTo>
                  <a:lnTo>
                    <a:pt x="397662" y="1464691"/>
                  </a:lnTo>
                  <a:lnTo>
                    <a:pt x="378663" y="1430147"/>
                  </a:lnTo>
                  <a:lnTo>
                    <a:pt x="352856" y="1399578"/>
                  </a:lnTo>
                  <a:lnTo>
                    <a:pt x="321373" y="1374521"/>
                  </a:lnTo>
                  <a:lnTo>
                    <a:pt x="285800" y="1356080"/>
                  </a:lnTo>
                  <a:lnTo>
                    <a:pt x="247205" y="1344688"/>
                  </a:lnTo>
                  <a:lnTo>
                    <a:pt x="206692" y="1340802"/>
                  </a:lnTo>
                  <a:lnTo>
                    <a:pt x="159296" y="1346098"/>
                  </a:lnTo>
                  <a:lnTo>
                    <a:pt x="115798" y="1361198"/>
                  </a:lnTo>
                  <a:lnTo>
                    <a:pt x="77419" y="1384896"/>
                  </a:lnTo>
                  <a:lnTo>
                    <a:pt x="45402" y="1415973"/>
                  </a:lnTo>
                  <a:lnTo>
                    <a:pt x="21005" y="1453235"/>
                  </a:lnTo>
                  <a:lnTo>
                    <a:pt x="5448" y="1495475"/>
                  </a:lnTo>
                  <a:lnTo>
                    <a:pt x="0" y="1541500"/>
                  </a:lnTo>
                  <a:lnTo>
                    <a:pt x="5448" y="1587512"/>
                  </a:lnTo>
                  <a:lnTo>
                    <a:pt x="21005" y="1629765"/>
                  </a:lnTo>
                  <a:lnTo>
                    <a:pt x="45402" y="1667027"/>
                  </a:lnTo>
                  <a:lnTo>
                    <a:pt x="77419" y="1698104"/>
                  </a:lnTo>
                  <a:lnTo>
                    <a:pt x="115798" y="1721802"/>
                  </a:lnTo>
                  <a:lnTo>
                    <a:pt x="159296" y="1736902"/>
                  </a:lnTo>
                  <a:lnTo>
                    <a:pt x="206692" y="1742198"/>
                  </a:lnTo>
                  <a:lnTo>
                    <a:pt x="254088" y="1736902"/>
                  </a:lnTo>
                  <a:lnTo>
                    <a:pt x="297599" y="1721802"/>
                  </a:lnTo>
                  <a:lnTo>
                    <a:pt x="335978" y="1698104"/>
                  </a:lnTo>
                  <a:lnTo>
                    <a:pt x="367982" y="1667027"/>
                  </a:lnTo>
                  <a:lnTo>
                    <a:pt x="392391" y="1629765"/>
                  </a:lnTo>
                  <a:lnTo>
                    <a:pt x="407936" y="1587512"/>
                  </a:lnTo>
                  <a:lnTo>
                    <a:pt x="413397" y="1541500"/>
                  </a:lnTo>
                  <a:close/>
                </a:path>
                <a:path w="414020" h="1742439">
                  <a:moveTo>
                    <a:pt x="413397" y="871093"/>
                  </a:moveTo>
                  <a:lnTo>
                    <a:pt x="409384" y="831761"/>
                  </a:lnTo>
                  <a:lnTo>
                    <a:pt x="397662" y="794296"/>
                  </a:lnTo>
                  <a:lnTo>
                    <a:pt x="378663" y="759752"/>
                  </a:lnTo>
                  <a:lnTo>
                    <a:pt x="352856" y="729183"/>
                  </a:lnTo>
                  <a:lnTo>
                    <a:pt x="321373" y="704113"/>
                  </a:lnTo>
                  <a:lnTo>
                    <a:pt x="285800" y="685673"/>
                  </a:lnTo>
                  <a:lnTo>
                    <a:pt x="247205" y="674293"/>
                  </a:lnTo>
                  <a:lnTo>
                    <a:pt x="206692" y="670394"/>
                  </a:lnTo>
                  <a:lnTo>
                    <a:pt x="159296" y="675703"/>
                  </a:lnTo>
                  <a:lnTo>
                    <a:pt x="115798" y="690803"/>
                  </a:lnTo>
                  <a:lnTo>
                    <a:pt x="77419" y="714489"/>
                  </a:lnTo>
                  <a:lnTo>
                    <a:pt x="45402" y="745566"/>
                  </a:lnTo>
                  <a:lnTo>
                    <a:pt x="21005" y="782840"/>
                  </a:lnTo>
                  <a:lnTo>
                    <a:pt x="5448" y="825080"/>
                  </a:lnTo>
                  <a:lnTo>
                    <a:pt x="0" y="871093"/>
                  </a:lnTo>
                  <a:lnTo>
                    <a:pt x="5448" y="917117"/>
                  </a:lnTo>
                  <a:lnTo>
                    <a:pt x="21005" y="959358"/>
                  </a:lnTo>
                  <a:lnTo>
                    <a:pt x="45402" y="996632"/>
                  </a:lnTo>
                  <a:lnTo>
                    <a:pt x="77419" y="1027709"/>
                  </a:lnTo>
                  <a:lnTo>
                    <a:pt x="115798" y="1051394"/>
                  </a:lnTo>
                  <a:lnTo>
                    <a:pt x="159296" y="1066495"/>
                  </a:lnTo>
                  <a:lnTo>
                    <a:pt x="206692" y="1071803"/>
                  </a:lnTo>
                  <a:lnTo>
                    <a:pt x="254088" y="1066495"/>
                  </a:lnTo>
                  <a:lnTo>
                    <a:pt x="297599" y="1051394"/>
                  </a:lnTo>
                  <a:lnTo>
                    <a:pt x="335978" y="1027709"/>
                  </a:lnTo>
                  <a:lnTo>
                    <a:pt x="367982" y="996632"/>
                  </a:lnTo>
                  <a:lnTo>
                    <a:pt x="392391" y="959358"/>
                  </a:lnTo>
                  <a:lnTo>
                    <a:pt x="407936" y="917117"/>
                  </a:lnTo>
                  <a:lnTo>
                    <a:pt x="413397" y="871093"/>
                  </a:lnTo>
                  <a:close/>
                </a:path>
                <a:path w="414020" h="1742439">
                  <a:moveTo>
                    <a:pt x="413397" y="200698"/>
                  </a:moveTo>
                  <a:lnTo>
                    <a:pt x="409384" y="161366"/>
                  </a:lnTo>
                  <a:lnTo>
                    <a:pt x="397662" y="123888"/>
                  </a:lnTo>
                  <a:lnTo>
                    <a:pt x="378663" y="89344"/>
                  </a:lnTo>
                  <a:lnTo>
                    <a:pt x="352856" y="58788"/>
                  </a:lnTo>
                  <a:lnTo>
                    <a:pt x="321373" y="33718"/>
                  </a:lnTo>
                  <a:lnTo>
                    <a:pt x="285800" y="15278"/>
                  </a:lnTo>
                  <a:lnTo>
                    <a:pt x="247205" y="3886"/>
                  </a:lnTo>
                  <a:lnTo>
                    <a:pt x="206692" y="0"/>
                  </a:lnTo>
                  <a:lnTo>
                    <a:pt x="159296" y="5295"/>
                  </a:lnTo>
                  <a:lnTo>
                    <a:pt x="115798" y="20396"/>
                  </a:lnTo>
                  <a:lnTo>
                    <a:pt x="77419" y="44094"/>
                  </a:lnTo>
                  <a:lnTo>
                    <a:pt x="45402" y="75171"/>
                  </a:lnTo>
                  <a:lnTo>
                    <a:pt x="21005" y="112433"/>
                  </a:lnTo>
                  <a:lnTo>
                    <a:pt x="5448" y="154686"/>
                  </a:lnTo>
                  <a:lnTo>
                    <a:pt x="0" y="200698"/>
                  </a:lnTo>
                  <a:lnTo>
                    <a:pt x="5448" y="246722"/>
                  </a:lnTo>
                  <a:lnTo>
                    <a:pt x="21005" y="288963"/>
                  </a:lnTo>
                  <a:lnTo>
                    <a:pt x="45402" y="326224"/>
                  </a:lnTo>
                  <a:lnTo>
                    <a:pt x="77419" y="357301"/>
                  </a:lnTo>
                  <a:lnTo>
                    <a:pt x="115798" y="381000"/>
                  </a:lnTo>
                  <a:lnTo>
                    <a:pt x="159296" y="396100"/>
                  </a:lnTo>
                  <a:lnTo>
                    <a:pt x="206692" y="401396"/>
                  </a:lnTo>
                  <a:lnTo>
                    <a:pt x="254088" y="396100"/>
                  </a:lnTo>
                  <a:lnTo>
                    <a:pt x="297599" y="381000"/>
                  </a:lnTo>
                  <a:lnTo>
                    <a:pt x="335978" y="357301"/>
                  </a:lnTo>
                  <a:lnTo>
                    <a:pt x="367982" y="326224"/>
                  </a:lnTo>
                  <a:lnTo>
                    <a:pt x="392391" y="288963"/>
                  </a:lnTo>
                  <a:lnTo>
                    <a:pt x="407936" y="246722"/>
                  </a:lnTo>
                  <a:lnTo>
                    <a:pt x="413397" y="200698"/>
                  </a:lnTo>
                  <a:close/>
                </a:path>
              </a:pathLst>
            </a:custGeom>
            <a:solidFill>
              <a:srgbClr val="666666">
                <a:alpha val="525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67296A1-4D42-4020-B2F3-D8505107B761}"/>
              </a:ext>
            </a:extLst>
          </p:cNvPr>
          <p:cNvSpPr/>
          <p:nvPr/>
        </p:nvSpPr>
        <p:spPr>
          <a:xfrm>
            <a:off x="2916916" y="-140679"/>
            <a:ext cx="6224954" cy="6919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Google Shape;102;p4">
            <a:extLst>
              <a:ext uri="{FF2B5EF4-FFF2-40B4-BE49-F238E27FC236}">
                <a16:creationId xmlns:a16="http://schemas.microsoft.com/office/drawing/2014/main" id="{E059D42A-5173-4784-B480-BC0DAAE588EE}"/>
              </a:ext>
            </a:extLst>
          </p:cNvPr>
          <p:cNvSpPr txBox="1"/>
          <p:nvPr/>
        </p:nvSpPr>
        <p:spPr>
          <a:xfrm>
            <a:off x="340500" y="348491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3000" b="1" dirty="0">
                <a:latin typeface="Rubik"/>
                <a:ea typeface="Rubik"/>
                <a:cs typeface="Rubik"/>
                <a:sym typeface="Rubik"/>
              </a:rPr>
              <a:t>T</a:t>
            </a: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able of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Contents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60;p1">
            <a:extLst>
              <a:ext uri="{FF2B5EF4-FFF2-40B4-BE49-F238E27FC236}">
                <a16:creationId xmlns:a16="http://schemas.microsoft.com/office/drawing/2014/main" id="{5F783A10-061E-4AE3-89BD-5532BEF2985B}"/>
              </a:ext>
            </a:extLst>
          </p:cNvPr>
          <p:cNvSpPr txBox="1"/>
          <p:nvPr/>
        </p:nvSpPr>
        <p:spPr>
          <a:xfrm>
            <a:off x="3144315" y="1060167"/>
            <a:ext cx="4392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rPr>
              <a:t>Introduction</a:t>
            </a:r>
          </a:p>
        </p:txBody>
      </p:sp>
      <p:sp>
        <p:nvSpPr>
          <p:cNvPr id="8" name="Google Shape;60;p1">
            <a:extLst>
              <a:ext uri="{FF2B5EF4-FFF2-40B4-BE49-F238E27FC236}">
                <a16:creationId xmlns:a16="http://schemas.microsoft.com/office/drawing/2014/main" id="{F547B48D-FB0F-450E-8E07-F99B2A9C70CE}"/>
              </a:ext>
            </a:extLst>
          </p:cNvPr>
          <p:cNvSpPr txBox="1"/>
          <p:nvPr/>
        </p:nvSpPr>
        <p:spPr>
          <a:xfrm>
            <a:off x="3513823" y="1613910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About My Self</a:t>
            </a:r>
          </a:p>
        </p:txBody>
      </p:sp>
      <p:sp>
        <p:nvSpPr>
          <p:cNvPr id="9" name="Google Shape;60;p1">
            <a:extLst>
              <a:ext uri="{FF2B5EF4-FFF2-40B4-BE49-F238E27FC236}">
                <a16:creationId xmlns:a16="http://schemas.microsoft.com/office/drawing/2014/main" id="{4918D3E5-7AB4-4862-B313-D4B4A0A86CA8}"/>
              </a:ext>
            </a:extLst>
          </p:cNvPr>
          <p:cNvSpPr txBox="1"/>
          <p:nvPr/>
        </p:nvSpPr>
        <p:spPr>
          <a:xfrm>
            <a:off x="3513823" y="2005547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About Company</a:t>
            </a:r>
          </a:p>
        </p:txBody>
      </p:sp>
      <p:sp>
        <p:nvSpPr>
          <p:cNvPr id="10" name="Google Shape;60;p1">
            <a:extLst>
              <a:ext uri="{FF2B5EF4-FFF2-40B4-BE49-F238E27FC236}">
                <a16:creationId xmlns:a16="http://schemas.microsoft.com/office/drawing/2014/main" id="{E58151BF-8C0C-4B12-A357-764EC61D3E75}"/>
              </a:ext>
            </a:extLst>
          </p:cNvPr>
          <p:cNvSpPr txBox="1"/>
          <p:nvPr/>
        </p:nvSpPr>
        <p:spPr>
          <a:xfrm>
            <a:off x="3144315" y="2436404"/>
            <a:ext cx="4392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rPr>
              <a:t>Portfolio Project</a:t>
            </a:r>
          </a:p>
        </p:txBody>
      </p:sp>
      <p:sp>
        <p:nvSpPr>
          <p:cNvPr id="11" name="Google Shape;60;p1">
            <a:extLst>
              <a:ext uri="{FF2B5EF4-FFF2-40B4-BE49-F238E27FC236}">
                <a16:creationId xmlns:a16="http://schemas.microsoft.com/office/drawing/2014/main" id="{DF21306E-E7EC-46CA-9864-46455723FE15}"/>
              </a:ext>
            </a:extLst>
          </p:cNvPr>
          <p:cNvSpPr txBox="1"/>
          <p:nvPr/>
        </p:nvSpPr>
        <p:spPr>
          <a:xfrm>
            <a:off x="3513823" y="2990147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Introduction</a:t>
            </a:r>
          </a:p>
        </p:txBody>
      </p:sp>
      <p:sp>
        <p:nvSpPr>
          <p:cNvPr id="12" name="Google Shape;60;p1">
            <a:extLst>
              <a:ext uri="{FF2B5EF4-FFF2-40B4-BE49-F238E27FC236}">
                <a16:creationId xmlns:a16="http://schemas.microsoft.com/office/drawing/2014/main" id="{6B9957F5-D8E3-42C8-A9D0-D23044FD3231}"/>
              </a:ext>
            </a:extLst>
          </p:cNvPr>
          <p:cNvSpPr txBox="1"/>
          <p:nvPr/>
        </p:nvSpPr>
        <p:spPr>
          <a:xfrm>
            <a:off x="3513823" y="3370933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Importing Dataset to </a:t>
            </a:r>
            <a:r>
              <a:rPr lang="en-US" sz="1600" i="0" u="none" strike="noStrike" cap="none" dirty="0" err="1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BigQuery</a:t>
            </a:r>
            <a:endParaRPr lang="en-US" sz="1600" i="0" u="none" strike="noStrike" cap="none" dirty="0">
              <a:solidFill>
                <a:schemeClr val="tx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" name="Google Shape;60;p1">
            <a:extLst>
              <a:ext uri="{FF2B5EF4-FFF2-40B4-BE49-F238E27FC236}">
                <a16:creationId xmlns:a16="http://schemas.microsoft.com/office/drawing/2014/main" id="{741C1E88-93B3-44A1-8190-D21B659DD359}"/>
              </a:ext>
            </a:extLst>
          </p:cNvPr>
          <p:cNvSpPr txBox="1"/>
          <p:nvPr/>
        </p:nvSpPr>
        <p:spPr>
          <a:xfrm>
            <a:off x="3496238" y="3759318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Analysis Table</a:t>
            </a:r>
          </a:p>
        </p:txBody>
      </p:sp>
      <p:sp>
        <p:nvSpPr>
          <p:cNvPr id="18" name="Google Shape;60;p1">
            <a:extLst>
              <a:ext uri="{FF2B5EF4-FFF2-40B4-BE49-F238E27FC236}">
                <a16:creationId xmlns:a16="http://schemas.microsoft.com/office/drawing/2014/main" id="{7C12EB11-630F-4E93-8D5A-A710AFA7CFB8}"/>
              </a:ext>
            </a:extLst>
          </p:cNvPr>
          <p:cNvSpPr txBox="1"/>
          <p:nvPr/>
        </p:nvSpPr>
        <p:spPr>
          <a:xfrm>
            <a:off x="3478653" y="4153880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 err="1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BigQuery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 Syntax</a:t>
            </a:r>
          </a:p>
        </p:txBody>
      </p:sp>
      <p:sp>
        <p:nvSpPr>
          <p:cNvPr id="19" name="Google Shape;60;p1">
            <a:extLst>
              <a:ext uri="{FF2B5EF4-FFF2-40B4-BE49-F238E27FC236}">
                <a16:creationId xmlns:a16="http://schemas.microsoft.com/office/drawing/2014/main" id="{916FDDBB-4311-47D1-9064-2361BDC95086}"/>
              </a:ext>
            </a:extLst>
          </p:cNvPr>
          <p:cNvSpPr txBox="1"/>
          <p:nvPr/>
        </p:nvSpPr>
        <p:spPr>
          <a:xfrm>
            <a:off x="3478653" y="4554592"/>
            <a:ext cx="43920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ubik Light"/>
                <a:ea typeface="Rubik Light"/>
                <a:cs typeface="Rubik Light"/>
                <a:sym typeface="Rubik Light"/>
              </a:rPr>
              <a:t>Dashboard Performance Analytics</a:t>
            </a:r>
          </a:p>
        </p:txBody>
      </p:sp>
    </p:spTree>
    <p:extLst>
      <p:ext uri="{BB962C8B-B14F-4D97-AF65-F5344CB8AC3E}">
        <p14:creationId xmlns:p14="http://schemas.microsoft.com/office/powerpoint/2010/main" val="2599580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32717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07F0F-2399-4E30-8D7C-C5CA284C7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46" y="982172"/>
            <a:ext cx="7186108" cy="40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Google Shape;61;p1">
            <a:extLst>
              <a:ext uri="{FF2B5EF4-FFF2-40B4-BE49-F238E27FC236}">
                <a16:creationId xmlns:a16="http://schemas.microsoft.com/office/drawing/2014/main" id="{DE33C5BD-C4C7-4AD4-8F4B-7FF1788685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974" y="4234525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INTRODUCTION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2000" b="0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H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anif Shalahuddin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867250" y="1604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2000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</a:t>
            </a:r>
            <a:r>
              <a:rPr lang="en" sz="2000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achelor of Science</a:t>
            </a:r>
            <a:endParaRPr sz="2000" b="0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67250" y="2453075"/>
            <a:ext cx="3504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A</a:t>
            </a: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 bachelor </a:t>
            </a: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science (2022) from Mathematic Study Program who interested in Information Technology, especially in Programming and Data Science. </a:t>
            </a:r>
            <a:r>
              <a:rPr lang="en-US" sz="1200" dirty="0">
                <a:latin typeface="Rubik Medium"/>
                <a:ea typeface="Rubik Medium"/>
                <a:cs typeface="Rubik Medium"/>
                <a:sym typeface="Rubik Medium"/>
              </a:rPr>
              <a:t>I began my journey in IT since my study in college (2017). Several subjects I learned such as Artificial Intelligence, Data Mining, Machine Learning, Optimization, etc.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04800" y="3581451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dirty="0">
                <a:latin typeface="Rubik Medium"/>
                <a:ea typeface="Rubik Medium"/>
                <a:cs typeface="Rubik Medium"/>
                <a:sym typeface="Rubik Medium"/>
              </a:rPr>
              <a:t>B</a:t>
            </a: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andung, West Java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0" y="4427326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" y="3566001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6" y="4065003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04800" y="4403676"/>
            <a:ext cx="362980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-ID" sz="1200" dirty="0">
                <a:latin typeface="Rubik Medium"/>
                <a:cs typeface="Rubik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https://www.linkedin.com/in/hanif-shalahuddin-386533236/</a:t>
            </a:r>
            <a:endParaRPr sz="1200" dirty="0">
              <a:latin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04800" y="4012114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hanifshalahuddiin@gmail.com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1F6CA-692B-4C5E-A873-24C9BECC0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925" y="278189"/>
            <a:ext cx="2427525" cy="3236700"/>
          </a:xfrm>
          <a:prstGeom prst="round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406350"/>
            <a:ext cx="86532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Data Science Using R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Fresh Graduate Academy			</a:t>
            </a: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September 2022 – November 2023</a:t>
            </a:r>
            <a:endParaRPr lang="en" b="1" dirty="0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Bootcamp .NET RPA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PT Indocyber Global Teknologi				</a:t>
            </a: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March 2023 – April 2023</a:t>
            </a:r>
            <a:endParaRPr lang="en-US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Bootcamp .NET Microservice | </a:t>
            </a: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PT Xsis Mitra Utama			</a:t>
            </a:r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May 2023 – July 2023</a:t>
            </a:r>
            <a:endParaRPr lang="en-US" b="1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						</a:t>
            </a:r>
            <a:endParaRPr lang="en-US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406350"/>
            <a:ext cx="6420300" cy="205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PT Kimia Farma (Persero) Tbk perusahaan industri farmasi pertama di Indonesia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>
                <a:latin typeface="Rubik"/>
                <a:ea typeface="Rubik"/>
                <a:cs typeface="Rubik"/>
                <a:sym typeface="Rubik"/>
              </a:rPr>
              <a:t>B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erdiri pada 1817 dengan nama  NV Chemicalien Handle Rathkamp &amp; Co. oleh pemerintahan Hindia-Belanda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>
                <a:latin typeface="Rubik"/>
                <a:ea typeface="Rubik"/>
                <a:cs typeface="Rubik"/>
                <a:sym typeface="Rubik"/>
              </a:rPr>
              <a:t>M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enjadi Perusahaan Negara Farmasi (PNF) Bhinneka Kimia Farma 1958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>
                <a:latin typeface="Rubik"/>
                <a:ea typeface="Rubik"/>
                <a:cs typeface="Rubik"/>
                <a:sym typeface="Rubik"/>
              </a:rPr>
              <a:t>M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enjadi PT Kimia Farma (Persero) pada 1971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b="1" dirty="0">
                <a:latin typeface="Rubik"/>
                <a:ea typeface="Rubik"/>
                <a:cs typeface="Rubik"/>
                <a:sym typeface="Rubik"/>
              </a:rPr>
              <a:t>M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enjadi PT Kimia Farma (Persero) Tbk pada 2001</a:t>
            </a: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60397"/>
            <a:ext cx="1800020" cy="6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406350"/>
            <a:ext cx="7095016" cy="288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D" sz="1200" b="1" dirty="0">
                <a:latin typeface="Rubik"/>
                <a:ea typeface="Rubik"/>
                <a:cs typeface="Rubik"/>
                <a:sym typeface="Rubik"/>
              </a:rPr>
              <a:t>A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nak perusahaan PT Kimia Farma (Persero) Tbk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Sinkona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Indonesia Lestari (PT SIL), 1986,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satu-satunya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produsen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kina di Indonesia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Apotek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(KFA), 2003,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layanan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Kesehatan (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Apotek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Klinik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Lab)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Trading &amp; Distribution (KFTD), 2003,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distribusi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perdagangan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Kesehatan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Sungwun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Pharmacopia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2016,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pabrik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bahan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baku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pertama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di Indonesia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Dawaa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2018,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ritel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di Arab Saudi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untu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go global</a:t>
            </a: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PT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Phapros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Tbk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, 2019,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diakuisisi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membentuk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holding BUMN di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bidang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farmasi</a:t>
            </a:r>
            <a:endParaRPr lang="en" sz="1200" b="1" dirty="0">
              <a:latin typeface="Rubik"/>
              <a:ea typeface="Rubik"/>
              <a:cs typeface="Rubik"/>
              <a:sym typeface="Rubik"/>
            </a:endParaRP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" name="Google Shape;103;p4">
            <a:extLst>
              <a:ext uri="{FF2B5EF4-FFF2-40B4-BE49-F238E27FC236}">
                <a16:creationId xmlns:a16="http://schemas.microsoft.com/office/drawing/2014/main" id="{8EBDF308-AA82-45DC-BF94-9A63A76B5A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60397"/>
            <a:ext cx="1800020" cy="646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43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PORTFOLIO PROJECT</a:t>
            </a:r>
            <a:endParaRPr sz="302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35313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406350"/>
            <a:ext cx="8340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b="1" dirty="0" err="1">
                <a:latin typeface="Rubik"/>
                <a:cs typeface="Rubik"/>
              </a:rPr>
              <a:t>Sebagai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seorang</a:t>
            </a:r>
            <a:r>
              <a:rPr lang="en-ID" sz="1200" b="1" dirty="0">
                <a:latin typeface="Rubik"/>
                <a:cs typeface="Rubik"/>
              </a:rPr>
              <a:t> Big Data Analytics Intern di Kimia </a:t>
            </a:r>
            <a:r>
              <a:rPr lang="en-ID" sz="1200" b="1" dirty="0" err="1">
                <a:latin typeface="Rubik"/>
                <a:cs typeface="Rubik"/>
              </a:rPr>
              <a:t>Farma</a:t>
            </a:r>
            <a:r>
              <a:rPr lang="en-ID" sz="1200" b="1" dirty="0">
                <a:latin typeface="Rubik"/>
                <a:cs typeface="Rubik"/>
              </a:rPr>
              <a:t>, kami </a:t>
            </a:r>
            <a:r>
              <a:rPr lang="en-ID" sz="1200" b="1" dirty="0" err="1">
                <a:latin typeface="Rubik"/>
                <a:cs typeface="Rubik"/>
              </a:rPr>
              <a:t>memerlukan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pemahaman</a:t>
            </a:r>
            <a:r>
              <a:rPr lang="en-ID" sz="1200" b="1" dirty="0">
                <a:latin typeface="Rubik"/>
                <a:cs typeface="Rubik"/>
              </a:rPr>
              <a:t> dan </a:t>
            </a:r>
            <a:r>
              <a:rPr lang="en-ID" sz="1200" b="1" dirty="0" err="1">
                <a:latin typeface="Rubik"/>
                <a:cs typeface="Rubik"/>
              </a:rPr>
              <a:t>kemampuan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analisis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mendalam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tentang</a:t>
            </a:r>
            <a:r>
              <a:rPr lang="en-ID" sz="1200" b="1" dirty="0">
                <a:latin typeface="Rubik"/>
                <a:cs typeface="Rubik"/>
              </a:rPr>
              <a:t> data. Salah </a:t>
            </a:r>
            <a:r>
              <a:rPr lang="en-ID" sz="1200" b="1" dirty="0" err="1">
                <a:latin typeface="Rubik"/>
                <a:cs typeface="Rubik"/>
              </a:rPr>
              <a:t>satu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proyek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utama</a:t>
            </a:r>
            <a:r>
              <a:rPr lang="en-ID" sz="1200" b="1" dirty="0">
                <a:latin typeface="Rubik"/>
                <a:cs typeface="Rubik"/>
              </a:rPr>
              <a:t> Anda </a:t>
            </a:r>
            <a:r>
              <a:rPr lang="en-ID" sz="1200" b="1" dirty="0" err="1">
                <a:latin typeface="Rubik"/>
                <a:cs typeface="Rubik"/>
              </a:rPr>
              <a:t>adalah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mengevaluasi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kinerja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bisnis</a:t>
            </a:r>
            <a:r>
              <a:rPr lang="en-ID" sz="1200" b="1" dirty="0">
                <a:latin typeface="Rubik"/>
                <a:cs typeface="Rubik"/>
              </a:rPr>
              <a:t> Kimia </a:t>
            </a:r>
            <a:r>
              <a:rPr lang="en-ID" sz="1200" b="1" dirty="0" err="1">
                <a:latin typeface="Rubik"/>
                <a:cs typeface="Rubik"/>
              </a:rPr>
              <a:t>Farma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dari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tahun</a:t>
            </a:r>
            <a:r>
              <a:rPr lang="en-ID" sz="1200" b="1" dirty="0">
                <a:latin typeface="Rubik"/>
                <a:cs typeface="Rubik"/>
              </a:rPr>
              <a:t> 2020 </a:t>
            </a:r>
            <a:r>
              <a:rPr lang="en-ID" sz="1200" b="1" dirty="0" err="1">
                <a:latin typeface="Rubik"/>
                <a:cs typeface="Rubik"/>
              </a:rPr>
              <a:t>hingga</a:t>
            </a:r>
            <a:r>
              <a:rPr lang="en-ID" sz="1200" b="1" dirty="0">
                <a:latin typeface="Rubik"/>
                <a:cs typeface="Rubik"/>
              </a:rPr>
              <a:t> 2023. </a:t>
            </a:r>
            <a:r>
              <a:rPr lang="en-ID" sz="1200" b="1" dirty="0" err="1">
                <a:latin typeface="Rubik"/>
                <a:cs typeface="Rubik"/>
              </a:rPr>
              <a:t>Berikut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ini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adalah</a:t>
            </a:r>
            <a:r>
              <a:rPr lang="en-ID" sz="1200" b="1" dirty="0">
                <a:latin typeface="Rubik"/>
                <a:cs typeface="Rubik"/>
              </a:rPr>
              <a:t> task yang </a:t>
            </a:r>
            <a:r>
              <a:rPr lang="en-ID" sz="1200" b="1" dirty="0" err="1">
                <a:latin typeface="Rubik"/>
                <a:cs typeface="Rubik"/>
              </a:rPr>
              <a:t>harus</a:t>
            </a:r>
            <a:r>
              <a:rPr lang="en-ID" sz="1200" b="1" dirty="0">
                <a:latin typeface="Rubik"/>
                <a:cs typeface="Rubik"/>
              </a:rPr>
              <a:t> kami </a:t>
            </a:r>
            <a:r>
              <a:rPr lang="en-ID" sz="1200" b="1" dirty="0" err="1">
                <a:latin typeface="Rubik"/>
                <a:cs typeface="Rubik"/>
              </a:rPr>
              <a:t>lakukan</a:t>
            </a:r>
            <a:r>
              <a:rPr lang="en-ID" sz="1200" b="1" dirty="0">
                <a:latin typeface="Rubik"/>
                <a:cs typeface="Rubik"/>
              </a:rPr>
              <a:t>: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200" b="1" dirty="0">
                <a:latin typeface="Rubik"/>
                <a:cs typeface="Rubik"/>
              </a:rPr>
              <a:t>Import Dataset </a:t>
            </a:r>
            <a:r>
              <a:rPr lang="en-ID" sz="1200" b="1" dirty="0" err="1">
                <a:latin typeface="Rubik"/>
                <a:cs typeface="Rubik"/>
              </a:rPr>
              <a:t>ke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BigQuery</a:t>
            </a:r>
            <a:endParaRPr lang="en-ID" sz="1200" b="1" dirty="0">
              <a:latin typeface="Rubik"/>
              <a:cs typeface="Rubik"/>
            </a:endParaRP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200" b="1" dirty="0">
                <a:latin typeface="Rubik"/>
                <a:cs typeface="Rubik"/>
              </a:rPr>
              <a:t>Buat </a:t>
            </a:r>
            <a:r>
              <a:rPr lang="en-ID" sz="1200" b="1" dirty="0" err="1">
                <a:latin typeface="Rubik"/>
                <a:cs typeface="Rubik"/>
              </a:rPr>
              <a:t>Tabel</a:t>
            </a:r>
            <a:r>
              <a:rPr lang="en-ID" sz="1200" b="1" dirty="0">
                <a:latin typeface="Rubik"/>
                <a:cs typeface="Rubik"/>
              </a:rPr>
              <a:t> Analisa</a:t>
            </a:r>
          </a:p>
          <a:p>
            <a:pPr marL="171450" indent="-171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200" b="1" dirty="0">
                <a:latin typeface="Rubik"/>
                <a:cs typeface="Rubik"/>
              </a:rPr>
              <a:t>Buat Dashboard Performance Analytics Kimia </a:t>
            </a:r>
            <a:r>
              <a:rPr lang="en-ID" sz="1200" b="1" dirty="0" err="1">
                <a:latin typeface="Rubik"/>
                <a:cs typeface="Rubik"/>
              </a:rPr>
              <a:t>Farma</a:t>
            </a:r>
            <a:r>
              <a:rPr lang="en-ID" sz="1200" b="1" dirty="0">
                <a:latin typeface="Rubik"/>
                <a:cs typeface="Rubik"/>
              </a:rPr>
              <a:t> </a:t>
            </a:r>
            <a:r>
              <a:rPr lang="en-ID" sz="1200" b="1" dirty="0" err="1">
                <a:latin typeface="Rubik"/>
                <a:cs typeface="Rubik"/>
              </a:rPr>
              <a:t>Tahun</a:t>
            </a:r>
            <a:r>
              <a:rPr lang="en-ID" sz="1200" b="1" dirty="0">
                <a:latin typeface="Rubik"/>
                <a:cs typeface="Rubik"/>
              </a:rPr>
              <a:t> 2020-2023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ubik"/>
              <a:cs typeface="Rubik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7002415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961</Words>
  <Application>Microsoft Office PowerPoint</Application>
  <PresentationFormat>On-screen Show (16:9)</PresentationFormat>
  <Paragraphs>113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Wingdings</vt:lpstr>
      <vt:lpstr>Rubik SemiBold</vt:lpstr>
      <vt:lpstr>Tahoma</vt:lpstr>
      <vt:lpstr>Rubik</vt:lpstr>
      <vt:lpstr>Rubik Medium</vt:lpstr>
      <vt:lpstr>Rubik Light</vt:lpstr>
      <vt:lpstr>Simple Light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PORTFOLIO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Zenbook</dc:creator>
  <cp:lastModifiedBy>Hanif Shalahuddin</cp:lastModifiedBy>
  <cp:revision>22</cp:revision>
  <dcterms:modified xsi:type="dcterms:W3CDTF">2024-05-14T10:20:12Z</dcterms:modified>
</cp:coreProperties>
</file>